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7" r:id="rId2"/>
    <p:sldId id="278" r:id="rId3"/>
    <p:sldId id="280" r:id="rId4"/>
    <p:sldId id="259" r:id="rId5"/>
    <p:sldId id="283" r:id="rId6"/>
    <p:sldId id="284" r:id="rId7"/>
    <p:sldId id="265" r:id="rId8"/>
    <p:sldId id="262" r:id="rId9"/>
    <p:sldId id="261" r:id="rId10"/>
    <p:sldId id="282" r:id="rId11"/>
    <p:sldId id="263" r:id="rId12"/>
    <p:sldId id="264" r:id="rId13"/>
    <p:sldId id="266" r:id="rId14"/>
    <p:sldId id="272" r:id="rId15"/>
    <p:sldId id="267" r:id="rId16"/>
    <p:sldId id="268" r:id="rId17"/>
    <p:sldId id="269" r:id="rId18"/>
    <p:sldId id="273" r:id="rId19"/>
    <p:sldId id="279" r:id="rId20"/>
    <p:sldId id="274" r:id="rId21"/>
    <p:sldId id="275" r:id="rId22"/>
    <p:sldId id="276" r:id="rId23"/>
    <p:sldId id="277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92B5-AD8B-4D8C-B74E-0A81B49EFC6E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BA38-24EC-423D-93E8-0CD735773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Studies: </a:t>
            </a:r>
          </a:p>
          <a:p>
            <a:r>
              <a:rPr lang="en-US" dirty="0" smtClean="0"/>
              <a:t> 1. rat study – grew tumors from </a:t>
            </a:r>
            <a:r>
              <a:rPr lang="en-US" dirty="0" err="1" smtClean="0"/>
              <a:t>Monsato’s</a:t>
            </a:r>
            <a:r>
              <a:rPr lang="en-US" dirty="0" smtClean="0"/>
              <a:t> corn feed,</a:t>
            </a:r>
            <a:r>
              <a:rPr lang="en-US" baseline="0" dirty="0" smtClean="0"/>
              <a:t> bad study? </a:t>
            </a:r>
          </a:p>
          <a:p>
            <a:r>
              <a:rPr lang="en-US" baseline="0" dirty="0" smtClean="0"/>
              <a:t> 2. Other animal studies: </a:t>
            </a:r>
          </a:p>
          <a:p>
            <a:r>
              <a:rPr lang="en-US" baseline="0" dirty="0" smtClean="0"/>
              <a:t>         -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toxin – toxic or allergenic </a:t>
            </a:r>
          </a:p>
          <a:p>
            <a:r>
              <a:rPr lang="en-US" baseline="0" dirty="0" smtClean="0"/>
              <a:t>          - round-up – contamination </a:t>
            </a:r>
          </a:p>
          <a:p>
            <a:r>
              <a:rPr lang="en-US" baseline="0" dirty="0" smtClean="0"/>
              <a:t>          - Gm soy in mice – </a:t>
            </a:r>
            <a:r>
              <a:rPr lang="en-US" baseline="0" dirty="0" err="1" smtClean="0"/>
              <a:t>distrurbed</a:t>
            </a:r>
            <a:r>
              <a:rPr lang="en-US" baseline="0" dirty="0" smtClean="0"/>
              <a:t> liver, pancreas, and testes </a:t>
            </a:r>
          </a:p>
          <a:p>
            <a:r>
              <a:rPr lang="en-US" baseline="0" dirty="0" smtClean="0"/>
              <a:t>           - GM maize in rats – liver and kidney function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DBA38-24EC-423D-93E8-0CD735773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7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4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C7ECF2-FE50-41D1-AF5A-0B86AACC5E9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553F18-1BF7-403A-8196-BC9BCC774D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4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bertnation.com/the-colbert-report-videos/430271/november-06-2013/washington-state-s-gmo-labeling-initiativ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Genetically Modified Foods 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56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 Kayla Slater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96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Food, Drug, and Cosmetic Act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S</a:t>
            </a:r>
            <a:r>
              <a:rPr lang="en-US" sz="2400" dirty="0" smtClean="0"/>
              <a:t>afety assessment by the developer of crop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FDA evaluates the safety assessment </a:t>
            </a:r>
            <a:endParaRPr lang="en-US" sz="2400" dirty="0"/>
          </a:p>
        </p:txBody>
      </p:sp>
      <p:pic>
        <p:nvPicPr>
          <p:cNvPr id="4" name="Picture 2" descr="http://2.bp.blogspot.com/-SDHI_bWtqr4/UZ9nkJqrLFI/AAAAAAAAAOA/CjQdieuma00/s1600/46a7ea1773b26b87cc234781221d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3" y="2190539"/>
            <a:ext cx="4495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66" y="354265"/>
            <a:ext cx="10058400" cy="1450757"/>
          </a:xfrm>
        </p:spPr>
        <p:txBody>
          <a:bodyPr/>
          <a:lstStyle/>
          <a:p>
            <a:r>
              <a:rPr lang="en-US" dirty="0" smtClean="0"/>
              <a:t>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Substantial equivalence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Quantitative testing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Qualitative testing  </a:t>
            </a:r>
            <a:endParaRPr lang="en-US" sz="2400" dirty="0"/>
          </a:p>
        </p:txBody>
      </p:sp>
      <p:pic>
        <p:nvPicPr>
          <p:cNvPr id="4100" name="Picture 4" descr="http://www.gmotesting.com/images/gmoTestingLogo.aspx?width=220&amp;height=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135" y="525218"/>
            <a:ext cx="2141757" cy="9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RERQUEhQVFBUUFRQVFRUUFBQUFxUVFBQVFBcUFBQXHCYeFxkkGRQUHy8gIycpLCwsFR4xNTAqNSYrLCkBCQoKDgwOFw8PFykcHBwpKSkpKSkpLCkpKSkpKSksKSksKSkpKSkpKSwpLCkpKSkpKSkpKSksLCkpKS4sKSkpLP/AABEIAMgA4AMBIgACEQEDEQH/xAAcAAABBQEBAQAAAAAAAAAAAAAFAQIDBAYABwj/xABAEAABAwEGAwUFBQcDBQEAAAABAAIRAwQFEiExQQZRYRMicYGRBzJCocEUUrHR8CNicpLC4fEVM4IWQ1Oi8hf/xAAaAQADAQEBAQAAAAAAAAAAAAAAAQIDBAUG/8QAJhEAAgIBBAICAgMBAAAAAAAAAAECEQMEEiExE0EiUQWRQmGhFP/aAAwDAQACEQMRAD8A9YSrlyQzlyVcgCtbo7N+KYwmYmYjohtC203AAOGcQJE9MuaIXvTLqFUCSSxwEZHTmvn+1XZaqLw/sqjXNIe0k7tMgz4hFWB7m5sKvd1mcwvxOLg50tkkwP0T6BdYbb21JlSIxtBjkdx5FK60hglxgKRk1cw4PGo1gSfXYIpVrQ2een6CDVquJuQxBw3JAHjumMrFzWtmYxDIYMWnuzuFQE4z88xJy8WOGh6FXqapUPx5ZSf3m7FWKlWApAs0RLlIN1XbUhzQNdTIMSeoyUtmqglw3AB9Z/JMREHZ5/NX6f8AtuHghlWtB5Zqdt4tDHZg6aEJAWWpYXUswE6FQDYUNqrBjHOOgCsQq9rEiEAUe1n00ShVbUQCJAnrLfR2yks+I/k7X+YZFSMtBuyusZAVSjVAqNbuQSB0bEn5hX4TQhq6EsLoTAjqPDQSTACfRE946KCHOJJHcG2/ipDWDtNBt+aQDglhCOHby7RrmEkvpktM5TGhRmEwGwlhOhdCAIq7Za4cwfwQg3Y17AKneygwSBPQbI25khUnWJ+z/kkxg6zXa2iwsZOEGROgnYFZjiXiWzUGltWoO8CMLc3Hw6rYvpuJguyOREDNeMccXKRUeBTLdS0v38ELkB9o9qVQjBQYWgfHUOJ5HhoEY4E4iNWq9jnGo58agugDcn4V5Oe64TvrstjwTTrdqOyAAHvOdLWxzMZlU1wSj3BjfOBzn5qnUtQbjqP92m0uPWP7x6qWz2wRmc45RPUBZr2iV3igynTBio4OqEfdbo3zKlFMwX+u132p1TFVBc5xgO0nYCYyXofszvGpW7btHl8Nbk4d4e96rzGwWF7qoiZnkN5Xqns3u+pSNQVBq1pE677FW+iTznjW11vtb2ve+AcgXHTwGSiuZ5LK0PA7nI7EdVu+KPZ+atV1VpxOcZMyqdw8D1O/jaGtggyB8kkDN1wY5xsdIu1wjcmfMo3CHcPXc2hRaxmg0RSEhjDkgr678yROeQGoH1Vq+b1ZRwtc4NdUnCCYmNY9UHtdqy6HmCR5xokwHF2ImJneNfBzHa+Sv2enhAAA8svlsh1lGLXNoGUkPB/hfqFcJJlrTtBJkkE6aJDM7cN8Nr3rU17jDTp5d1zWnvEHbNb6Fn7HdDKNelgEZPnmcgtFCoQyFB24LsPz2nkpKlYA4Rrqm1XBgjUnXqkA201oEDb9SVXotM/j/fmE2m2SI8o/EH6FX6VGAgDNXHYOyptqNcXkgS52pEbrTUn4hIQXh2yBlFrCScgDM6jI5bK/Z3dm7CdDp0QBeAXQnQlhMBgCWE6EjmSIQAPqDM+KB8WcKfa3NPaYAAdGyTPWUtejBcORO5RsYWUqYOU6eJASMoT3Ojym1+ygNJLXg+Iz9UduW7RQZgA8TzWxq0kONjJe4OHdIBaeWxb8p807NQc5+bci44oMd4wdCeQnZaTCHszYSDMyBl1MoY2z9kWkDug5iYHnufBHqDAGQNIy/RSGA7Fc9Ok/ExgknY0j6ZIvYGHtCdAWjLrJUVGoMQzGv3mH6KezD9uf4PqmI6q2Tn9PqpabYE9Dqlr+8lpaac0gEsBlukKyq13jI+f4pbytGCmSNTk0dTomB4/7Wb3D6gwPxNAjDsCDkWnYrFXTx3aKBDZ7UDIB7i1w6B4H0XpXH/AgrNNWgcNRudRgEh/7wHPwXlViud2PvtkDWBPqNU+wPWLi41ouHfDqbzBdiaBPmMitpSZIBEmc5LXf0rzfga4xWrAh+TIJEg+UFem1qWZy/wDRx/qUsBXMmrSxQCHGI3lvVFKj4Qi0H9rROeT/AOkqeqCXF0/2HJAyXs2iSdTnM81XcS7XP9fIrn18X5a//Q6q3ZLPuf8AHSd0gHWezxrqp4T8K6FQgBdrsLntiIdIHRyv1aePXJDnMwVxme+zU7kZqxarxFOCZJ1wjUqRhWiDAlSQql13gK7MQaW5kEHUEK4qEJC6E6F0IAzV4ODX1BG8+q68X4nUwPgAPONNRyy8lW4jaRaWwTGUjnlofRT2NuJ5J8jn5wfhPTdJnPibcmEImDz6yo3NVuu0xkEPq9pyOWsJHUJbKoa2M5OQjM/2Vu7muNIYpac8gZkdTCr2GzS8YvT81fdaGsHeMSmhMrU6skDFr+/9IU9lBFWJnuanx/uqdO2tn3t/vPP4hX7GA6pjBnux5SgCS0tzS0jkpK9DEdT5Kr2LQdEATWWlhJCjtT5dGwVgtwguOyHU2uaJkEySZymeuyAEtZmAQI6iR4SM2nqoKN1taMQa0dCGu9HZFSTnJyJ59w+o7rvNS20kgMbq7LbzMJDIrDYacuc0e9yEaeCjr0IJ7o/kn54leLm08uWUIbXqBxJDTn+6w+soED+InmlRc5hwuaC4GNCGnZZnhn2ptrkUa4DHn3Xg5P6jr0WuvGh2lF7cJnA4AHKThOkLxgcE1mkuNN2Ee8wtMz9VSViPerDZp73mPzHJFmtQLgqz1G2VgquxZAtO5aRlPULQwlQMbCSE9cQmIyzHdsKb8WTYLYGfmo72uwhgrDOfeHIc0B4YvUmmWzhOIkCdAdlq7h77ntcXEYdCcoOuS53kSlto6fH8d1gq6L07GoJ9yoQ09DsVs4XnnE1zVLOcTTipgyZGYE5BbW47eK1FrhyW0TGX2XoSwlXKiQLfd3tfVoEzm/Ceogu/pVR9ua6o4sGAtJB6xzCI8QVsApO+7VHza4LLVqOMgaucfOSritxhN7HcTUUKrniQ0HwKmAFKm91TSJMZmPAKW6rtFCmGjPck7lW4UNK+DZN1yYd1/l4mm0iNC78kQuZj3UcbiKhk4soIg6Qh992XsrSQMm1Bjbyn4h+uagpXlVo06wpFoyDziBMAZHCOefyUWa1waMZwA3M9FfsVgLDJOcaBYGlxJaMVPA5uJzg0Ym5d4xsvSqQMDFEwJjSd4TTslqhYWPtN7Vg58kd1xEBvJbKFhL2IbWrAnefXNEmEVZpK1qcaVPFEuAJOg0VataIgDU8iJjoDkR0V27w11mp44gsGvh1QJ9jLT3D3Z90jE3+XbyIQCCdjAg6RpAkD+Q6KW66eKo5wHdb3W+J1KqUBUiMBHIyTPqMkds1DA0AfonVCBlW03bJLmmCdiqLid/BErytXZsMe8QQ3xjVefi86waZqSRyAAnwScldDUW1ZtcOmWW55fmrlOzjQDJQXG0us9N1QhznNBJAiZRFjAMlSRLGtbGQSpYXQmSIkhOhVbytgo0nPPwiR47fNAGK4g4XNKoa9Md34wPkQET4ftQ7RufvNIWmtNAPYWncQsLY7V2NoGPINMOPLYn8Fx5ntnE7cC3Qkbm12RtVha7QiD56oNcV3OsjzSP8Atu9x3UfD4x+CPtMieajtNIOaZMbzyIzBXX/Zyf0SwuhZn/rimG95pxAxAMztMoXafaOfgpgeLifos5ZoLtnRDSZZ9RDPGNvFOkAdZxem6rcLWQ1Hdq73WiG9Sd/JZG9b/wDtT2l5A5jkB9Fprl40pNY1hYWgbgzrut3lhGC57ORaXNPLK4uomzXQqthvSnWEscD039FbClO+i2nF0wFxbdPbUZblUpnE0j5jzC87r1TLhuWuadsj08V7CQvO+KriNOuHgdx0gfIwokvZcJemBLH/ALlmgjvVaceZC9fXivCtGo+8KdNxbhovDmgDod98l7UiHQsnYiwntCscOpvBIxOAdG4W8KxPFPEFlr4KTKrXPFQDKCG85PkfNOXRMXyRccOb2VnpDJwONpGWEAAfNDrlvu0G0MpMY2qdSScMN3JVG/79Y+u9zsg3ut/hbkPwUPAfGlns9WsaxOJ5aGuGYDROXPcKL5NaqJ6+Ej3QJKqXdfNGuJpVGv6AifRU+I3vwtYwE4iZjPIfRVOe2LlHkzhHdJJ8FCtbu2qHDnnhA+qyDyAHyYzd5QSvQ7lukUWyc3HMnkvMuM7G6lbW02kBtZ0kRObjhOe65sUJVun2zqyZIt7Y9I9N4YfNkoE/+Nv4Ioq13UAykxo0a0AeGysErsONirly5AjoWa4+r4LI6dMjEwTB0laVYP2h03V6lKzs3IJ8SYA/FJlRXIftfF9np/EXfwhYq876p1K5qNBaDzjXw8kFpXU85mVYN3Af4XlZZyyqmuD6PFpMWF8O2bK6eMqLSWZ4IBb+6d2eG48VRv8Avx9YGHYafJufrCydSgAoGVyw5GFb1LqmEPx8FLdEs4qce8SoqtNhGTvVJ27H6jC7mPyQW/LRga9gcA6MpkCDvKy7OjJNYotydA1z61dzi0tDGujcBxbz5gfVTXbfhiq15GKly0IEiB6BJSeaNENbm0fEBl1MzmhVKxucTUaMnTLshkdYC2aT4Z53mWJKafL75DnC3GFaZqHCQRBGUydOaOXt7T7SGuh5nEGNa3XI56CVhq10e7FVoAOInefBH6BptIqB2LwEa6krRyS6PLbc38jW3R7YKtCmG17PVfGfaPDmEg5/dhGqHthsFpaWVA5oIiTDwCQeWiwNm9q9azOLaMPo/drHHhO+CcyPFR3r7T2WhobUsNmLtS6BJbnpAEeq2UnXZPj54NDwpa6Nmthq1Kn7NolpAJxDRuW2R+S0F4+1zDWilSD6WQDiSHO5kCMl5jZb0Y+kCxkBpwYW97CNRlqAhFoFJxh9cjMnDGR5Cdkt8uhSTPdKXtVpEw6kW/8ANh+Wq83viy4n2epRqsALnmsxoEs72MAcwc1nrM8BmFrWvO7cTTltspLHRwhznNg/cBJw5xmpeT7NMWJyfBds9YvfVqOxQSTgAmSZgIRZLqrd7tgWtdLu7s47nKY6KS0XtVoVMOFwacwYdBkeCgPF1UbeoP5KZNvo6YqMeJxbD9gDqYxUKpxN2zE/wnUeC1Fzcc2h0uc6plAOkZbHIwvN6XFOfeYOepGfoireKIpAnuYjDWzqBqVHzXRjNwu4r9nslj49spEVaxpnq4fQLFcTXzRq2izvNoY8icTmjJox5A9cMSsZY76oE5tHnqfVbPhu8KAq0iKTXNxy/ugwMDhmdNYWyyN8MzSUm3H9Ho148StdZapsT2VqzabuzY1wkujKBuvGKXtGdZ8Qex1StALn2lk1JPvawGDkIXqF+39Y6tN1NrYdBwPa0MLHbOa4CRBhYjiynUt9notqml29NrmuqgH9oDGZGoOR33Vyyx+y4aXLL+JHcnHFcOY9tdzpI7rjkR92NsluLo4wr1LbTpPAayoX90gd2BLQHDfqvHW8BVQ3u12c4hwzGhBnI9VprodWFYOqHvNe1xc3KRADgCPBZLKl7Klo8q/ie7oRd1lbVqvtJEycFPo1kifEyc1irx4zqiewc4A7VP2nociFQZxVaGhuF5AAAwjQRyVvUQRrj/HZpK+g1XtFPDIgIHarwbss469DzURti8+Waz6HHo9vbDL7XKie4FCxaVKysst1nV49vRO+nCUllRuCoJGx3b4K3YQH5J94XMWiQripLmJhkcJ/CZibRw89tTs/+1ri5z0SWyyU2HD3nGOf5LSOOJhYTB2PIrK/ape5ju68ag7kdVtGTfKPNnpceJ7Wu/ZQfdz5BEQfl4o3cfDTqkGoYptz1MEnpumWZk66bo5TtOUDRDzG8NDHsv0rrszdGNP/ABARW1im+gaUU2gxn2bcXhIWfxkK7YrG6qYClZpejWekglb9AW7bgZQcXNdJJ02A5K+y46E4jSa4nciUZbcwYZcUr3NCm59tgseKqirKFOy026UmD/iEys0HQATrCuOrBQlk6KG2zaEIx9UWrJaWYQ10QBHNAOJruce9Td3dxr6FEa13uAmCqtO2GmYcJB1CtZGlTJ8Eb3QdmO+wAmTn00XWm6XP73dI2E6DkiV/2QU3BzDLHZjoeRVOwZmdh81tvoz8KlzRbubg5h/aVwcOzJ97x6LUU7aAAGgNaNGtyA8kJqXkX9AFzaixnlbNcWjhHmuQt2jnq3SsT91BdN4NaRIlH616U3NkZFKMU+bDJOUHSjwCDZk02dOrXgFD9sSpFR3Me2zpxoqE2xNNsS4HUjNFyXEmNCdKySO6x7XKVlZVsSVpSoAnZrUWuBWhfxBjYG9M1j8SWnWIWkcjjwc+TBGfLLlrdnkgF8DMOIB8uSKOqyh14iW+GaUJfIuWO4iWZ2WqJUKqD2epkr7HwifZcIpIINrc0cuy+eyGSzAqJ3apRnXRM8SmqZoLbfRcUPNu6ocXpgehybCOGMVSCjbSid129oPezWcZUTjVhOMmhSxKao3Vvv1pbDQFkLdVBMqq60EhROqJzyOZOHTrEQ23vNIQ6xugK9XKF03wSqhzE0lFKVhSk5WRUVCm9WW5rNo0JhWUotZCqhpSuR0Lhlv7YU4WtUEuJHIbUEPtK5tpVHEnAoDaiV9JRYFfwJjqa0o51MolqUNVrskooqdpe8gwynMpKwympG00tobyo+lkhdsdkjVrMNQG1uyKEuSlLgrWRyJUyg1lqIxZTJWmSPJOOdostppxpq0xqkFNRtH5CgWJoplEDTSCmntF5CoKJUnYkq01qeGo2i8hVbZlFWowiMKpa3ZJONDUwTaShIfDiiFqfKGxmtcUeDLNOmgjReidkEoJSci1hqKWuTRStF/s002dSNTwikZ7mVHWZJ9mVzCuIRSK3sqizqRtBSwnAJ0g3seQkITnJsoaMUxAEsJSUgckULCWUztFG6sgZBbn5LO26rl8kWt9oWbtTy46ZDRaY4W7Ms2XbGkOsj9Qi9jqZoHRpmZRSg+CtMsL5MsGWuGaCjUVlpQyzVpV+nUXOdNkpCRdiXYkwHBPUWNIaoQBK4qhbHJ9W0qoGmqYHmeSFFydEuahywPbLRh8Tl5c1NdNi7UgZwd4RdnDQJkmfJFLLdmDf6LthjpHmZdTubaMrb7A6jULXbaHmOasWRy0153eysyCYcPdPLosqAabsLxBHz8CssuN9nTp9QpKvYapuUoKH0qysCsFgdVlhKFB9oCabUEii0lCp/akraydCGV7YQSHSCNioxb0SvekX+83PnuszXsj2nILeeJ+jixahPsLi2Sl+1IBjqD4SnMq1To0lZ+NnR5ohl1qVSvb+RUP+m13/DHkpKXDVU/CVosL9mM9SvRAKgOualYKfJEqHCtQ/CVfpcHP5H0XRGNHDPIny2A5pjZVbTXaRELXt4Kcdj6JHez55/wjazNZIJ3ZiqNthXKd6haR3s0qnT8FTq+zG0bCfBZPDfo6oauP2gc29lILxB3U3/5pavun9eakZ7MbSeijwM1/7Iff+lX7b1UVS3gbo1R9lVY+88+QRGz+yuNST5Klp2TLXQ9MxLrYXaK5ZbS4CAt5Q9mYHNEaHs8AW0cVHFk1cZdswdK1vUrq740Xo1Lgdo/wrTODmhabGc71EDyOtUq8iqNpc4jvNnyXuA4SZyHonf8ASlPkPRHjsa1UV6Pn19pc3RM/1U7yve63AVB+rG+gVV/svsx+CPBZvAdEfyCR4Yb1PVNN5uOgK9yHsss3Iqen7NbOPhS8BT/Io8MpWl55rQXPY6j3CWuI8IHqvYaHBNFujR6BXKfDrB/hWsKMZ/kL6GVeH2O1APiFVfwXQPwBcuXRSPM3yXTGjgmh9weilbwhSGgHokXIpB5Z/ZMzhamNlOzh5g2XLkULfL7JW3KwbKZt2NGyRcgncyVthbyThZRySrkBYv2cJfs4XLkBZ32cJewC5cgLF7AJRSSrkDO7NLgSrkCOwLsC5cgR2BdgXLkAcGJcC5cgDsK7CuXIA7CuwrlyBH//2Q=="/>
          <p:cNvSpPr>
            <a:spLocks noChangeAspect="1" noChangeArrowheads="1"/>
          </p:cNvSpPr>
          <p:nvPr/>
        </p:nvSpPr>
        <p:spPr bwMode="auto">
          <a:xfrm>
            <a:off x="155575" y="-1143000"/>
            <a:ext cx="2667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www.globalresearch.ca/wp-content/uploads/2012/11/gmo-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13" y="2301109"/>
            <a:ext cx="3851900" cy="343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Risks are socially constructed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Public lacks trust in food industry and corporations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Polls show that the public wants labeling of GMOs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http://mjcdn.motherjones.com/preset_16/gmo-label-m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93" y="3640040"/>
            <a:ext cx="3102781" cy="23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Producer/Corporation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Do not want to label GMOs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Large corporations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Why?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iability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Traceability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Increases cost </a:t>
            </a:r>
          </a:p>
          <a:p>
            <a:pPr marL="566928" lvl="3" indent="0">
              <a:buNone/>
            </a:pPr>
            <a:endParaRPr lang="en-US" sz="2400" dirty="0"/>
          </a:p>
        </p:txBody>
      </p:sp>
      <p:pic>
        <p:nvPicPr>
          <p:cNvPr id="6148" name="Picture 4" descr="http://gmoawareness.files.wordpress.com/2012/08/gmo-companies-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95" y="1993883"/>
            <a:ext cx="3025507" cy="39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vs. Evidence Debate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Producers are not responding to the concerns of the consumer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More about profit than consumer’s welfare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Evidence may being held back from the public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“Biological relevance” </a:t>
            </a:r>
            <a:endParaRPr lang="en-US" sz="2400" dirty="0"/>
          </a:p>
        </p:txBody>
      </p:sp>
      <p:pic>
        <p:nvPicPr>
          <p:cNvPr id="8194" name="Picture 2" descr="https://encrypted-tbn2.gstatic.com/images?q=tbn:ANd9GcSF5l1lC5RlyBr4CNfL661oekQhMyIUU7m1qNphV0pQ6dXfTa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29" y="263821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Washington State held an election on the mandatory labeling of GMOs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bill did not pass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Large corporations such as </a:t>
            </a:r>
            <a:r>
              <a:rPr lang="en-US" sz="2400" dirty="0" err="1" smtClean="0"/>
              <a:t>Kellog’s</a:t>
            </a:r>
            <a:r>
              <a:rPr lang="en-US" sz="2400" dirty="0" smtClean="0"/>
              <a:t> and </a:t>
            </a:r>
            <a:r>
              <a:rPr lang="en-US" sz="2400" dirty="0" err="1" smtClean="0"/>
              <a:t>Monsato</a:t>
            </a:r>
            <a:r>
              <a:rPr lang="en-US" sz="2400" dirty="0" smtClean="0"/>
              <a:t> prevented the bill from passing </a:t>
            </a:r>
            <a:endParaRPr lang="en-US" sz="2400" dirty="0"/>
          </a:p>
        </p:txBody>
      </p:sp>
      <p:pic>
        <p:nvPicPr>
          <p:cNvPr id="9218" name="Picture 2" descr="http://www.non-gmoreport.com/graphics/articlephotos/Yes-on-I-522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70" y="3603937"/>
            <a:ext cx="2471218" cy="24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Colbert Report on GMOs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BUUEhQRFhUQFRcXFhgUGBgVEhQUFBcXFhUWFxgYHCggGB4lHBYVITEhJSsrLy4uFx8zODMsNygtLisBCgoKDg0OGxAQGy8mICQxLC00LC80LC8vLCwsLywsLSwsLSwtLDQsLzUsNCwsLC0tLCwvLCwsLC8sLCwsLywsLP/AABEIAJ8BPgMBEQACEQEDEQH/xAAbAAEAAgMBAQAAAAAAAAAAAAAABQYBBAcDAv/EAEUQAAIBAgIFBgkJBgcBAAAAAAABAgMRBCEFBhIxUTJBcYGRsRMiUlNhcqHB0QcUIzM0QnODkhUWorLS4SRDYoKT8PFj/8QAGwEBAAIDAQEAAAAAAAAAAAAAAAQFAQMGAgf/xAA7EQACAQICBQkGBgICAwAAAAAAAQIDBBExBRIhQVETMlJxgZGxwdEUMzRhoeEGFSIjQvBTgkPxJWKS/9oADAMBAAIRAxEAPwD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ipVjHlNLpaXeZSbyPMpKObNf9p0fO0v1x+J65OfBmv2ij013o96VaMuTKL6Gn3HlprM2RnGWTxPQwegAAAAAAAAAAAAAAAAAAAAAAADyliYLfOC6WjVKvSjscl3ozqvgZhXi90ovoaZmNanLmyT7UNVo9DYYAAAAAAAAAAAAAAAAAAAAAABE6c0/Swy8d3m90I8p+l8F6X7TdSoTqZZcSDeaQo2q/U8XwWf2KLpTW/EVW1GXgo8Icrrlv7LFlTtKcc9pzNzpi4qvCL1V8vX/ogatWUneTcnxbbftJKSWRWSnKTxk8T5MngzCTTum0/RkzDWJ6UmnimTOjtacTSa+kc4+TU8Zdu9dpona057sOosLfStzR/liuD2/cu2gta6WIag/o6j+63lL1Zc/Q8yurWsqe3NHSWWlqVw9V/plw49TJrFv6Ofqy7mRJc1lvT5660cdjj6tvra365fE5hVJ4c597O4dCl0V3Iz8/q+drfrl8Ryk+k+9mOQpdFdyNzROnKtGtGbnUlFPxoyk2pRe9Wb38DbRuJ05qWLfaabizp1abgkk9zw3nV8PWjOEZxd4zSafFPNHRRkpJNZM42cHCTjLNHoejyACA1w0z83oWi/pKt4x4xX3p9Xe0Q7245KGCzf8AcSx0bacvVxlzVn5L+7jm/wA/q+drfrl8Si5SfSfezquQpdFdyHz+r52t+uXxHKT6T72Y5Cl0V3IsOomKqSxdpTqSXg55SlJq948zZN0fOTrYNvJ7+orNLUoRt8YxS2rcvmdGLw5g+alRRTcmklvb3Hmc4wi5SeCRlLHYiBx2sHNSX+6XuXxOau9Pvm267X5L17iTC36RDV8VOfKlJ9Ly7NxQ1rqtW95Nvw7sjeoRWSPEj4I9AYIGzh8fUhyZy6HmuxkyhfXFF/om+rNdzPEqcZZonMBp5SyqJRflLk9fA6Gz07Cb1a61Xx3fbwI86DW2JNJnQJ4kcAAAAAAAAAAAAAAAAAAgdatPrDQtGzqzXirmivKfu4km3oOq9uRWaS0grWGC5zy9Wcwr1pTk5TblKTu297ZbpKKwRxc5ynJyk8Wz4PR4AAAAAANzROjp16sadPe82+aMVvk+g11aipx1mSbW3ncVVTh/0uJ1mVHYw7htSls02tqTvKVo72yhqvHFn0G2hqakcccMNrzONR3HJrI+gPMyZMAAuvyf6Zs3hpvfeVK/HfKHe11lpo64w/al2enmUOmLTH9+PU/J+XcXotznjzr1owi5SaUYptt7klmzEpKKxZ6hFzkoxzZyTTuk3iK8qjvbdBeTBbl736Wc3XrOrNyf9R2lpbK3pKC7esjzSSQAWT5P/tn5c++JN0d7/sfkVemPhu1eZ0mpNRTbdkldv0F5OcYRcpPBI5VLHYio6U0jKrLnUFuXvfpOG0hpGd3PhFZLzfz8CdTpqC+Zpwg3eyvZXfQt7IEYSljqrJY9hsbwPk8glNFwUIOq/Byz2NmTtZtrO+fduLrR0I0aTuXqy/jqvZhi1v2+GRpqNt6pq6Swvg6mzeLur5bldvIhX9sretqYp47dm7HHYe6ctZYmtGN3Zb3kulkNJtpLNnsxJWduAaaeDBL6F0q4NQm/Ee5v7r+Bd6J0o6MlSqv9LyfD7eBoq0sdqzLOdgQwAAAAAAAAAAAAAAD4r1VCMpSdowTbfBJXZlJt4I8zmoRcpZI47pbHyr1p1JfeeS8mP3Y9SL2lTUIqKPn91cSuKrqS3+BqGwjn3QoynJRgnKUnZJb2zzKSisWe4QlUkoxWLZfNDajwSUsQ3KT+5F2gvQ2s37Ctq3reyB09poKEVjXeL4LL7k4tW8La3gKfZn2kf2ir0iz/AC61/wAaI7SGpOHmn4Papy9Dco9afuaNsLypHPaQ6+hLeov0fpf07il6R1dr0qsabg5eEdoOOcZPhfmfTw4FhC4hOOOORz1fRtejUUMMccmt/wDfmdD1b0JHDUrZOcs5y4vgvQirr1nVljuOssLGNrTw/k83/dxI4z6ufqy7mRp81ljS5660cVjuOVWR3rzMmTAAPqlVcZKUW1KLTTW9NZpmU2nijEoqScXkzrer+lViaEaittbpryZreu5r0NHR29ZVoKXf1nF3ls7eq4PLd1FZ+UDTO7DQfCVW3bGHvfUQNI3H/FHt9C20Paf88uzzfl3lIKovwAACyfJ/9s/Ln3xJujvf9j8ir0x8N2rzLXrNjN1NdMvcvf2EfT93lbx635Lz7jnreH8iBOZJJ90KuzJS4PtXOutGyjVdKoprd/Wu4w1isDa0ngdirsxu1Ozh18xMv7HkK6p01ipbY9u7+7jxTnrRxZOqpJVILwHJg9zjluyT6vadIqlVVoLkMovetmRGwWq/1GjjdqWHl9Co2m23dZWk7tc74Fdd8rOzkuQ1cG23s2YPa1vfB+hshgp841MJR2aE6r38iHobycv+8CDa0uStZ3Tz5sfljsb9Oo2SeM1EjiqNoALVq/jNunsvlU8ulcz93UdpoW7dahqSzjs7N3oQq0NWWPElC4NIAAAAPirUUU5SaSW9vcAV/Hay52pR/wB0vcviARVTTFZ/5kl0WXcjAMU9L1l/mS67PvAJbR+sl2lWSX+qO7rXvRkFiTvmucAr+veK2MHJLfVlGHVyn7IvtJVpHWq9RVaZq6lq0t+COYFwcUAC+fJ5otKEsRJZybjD0RXKa6Xl1ekrL2rt1EdToK1Sg67zexdW8uhAOhNavpGlB7M6tKL4SnGL7Gz3GnOSxSZpqXNGm9Wc0n82keX7Yw/n6H/JD4meRqdF9x49ttv8ke9eo/bGH8/Q/wCSHxHI1Oi+4x7bbf5I969R+2MP5+h/yQ+I5Gp0X3Gfbbb/ACR716mZ42nUp1PB1Kc7Qd9iSla6dr2eRrqQlGLxWBvtq9KpNakk9qyaZxyO45NZH0J5mTJgAAAltXtOSws5NLajOLTjzbSvsS6n7GyRbXDottb/AOoh3tnG5ik9jTz+W8jK1Vzk5Sd5SbbfFvNmhtyeLzJUYqMVGOSPgwegAACyfJ/9s/Ln3xJujvf9j8ir0x8N2rzJTHVturOXGTt0LJew5q8rctXnPi33ZL6FLBYRSPAjHowzDyBZdK0W/m9naW0knwbSfuOu0lRlL2dxeEsUsez7ESnJfqxNl0anhvrfubtlceBLdGv7Rsq/xywXE8Yx1cjVqYeqqFTaqp22+ZZpN3TfNfMhTt7lWdTXq487cuLxWPz+mR7Uo66wR4YynbA0+lPtu/eR7qnq6Jp4fJ9+Pqeov91kGc4SQASWr1bZrpeWmveu72lvoSrqXaj0k15+RprrGBbDtSEa+JxtOny5xj6G8+zeAav7doec/hl8ADZoY+nPkzg3wvn2bwDU1gwLq0/FveGaXNL0W48ACmmAfdKjKXJjKXqpvuAMVKbi7STT4NNP2gHyAWrVXFOVNwf+W1b1XzdqZkEX8pL+hpL/AOj9kf7k6x5zKD8QP9qC+fkc/LQ5QAHW9VYJYKil5CfXJtv2tlHcPGrI73R0VG1ppcPHaSppJpzLX77a/Uh3FvZe6ON058V2IrhLKcAAAt+oHJxX4ce6ZW6S5q7Tp/wz7yX+viyoR3HBrI+xvMyZMFh0JoX5xg62yvpKc04cX4ucOvvsTKFvytGWGaezuyKy6u/Z7iGtzWtvfmV4hlmAAASmreiHia6hnsR8ao+EeHS93bwN9tQdaeru3kS9ulb0nLe9i6/seOnYKOKrKKSUakkktySeSPNwkqskuJ7tG5UIN8EaJqJBYtQn/i/yp98SZYvCq+p+RV6Y+G7V5m8jkVkU5kyDMI3aXFpdp6hHXko8Wl3hvBFq04oqEHPkqpG9uFmdnpdU1Tg6nNUlj1bSFRxxeHA13LDutyXyfJln1Wvu5yM5WErnmPHDoy8MPrgev3NXM8KjoeAnsxd05JXUrqV/Fz5uYjVHYq0qasXjjLNPPdt3bs+3aelymusTbxtP/BL0Qg+yzJt3T/8AF4cIxfdgeIP90rBx5MABtaJf09P1ido14XdPrPFXmMnNYdJulFRhy58/kx49J3xXlSlK7u8297e9mAYAABZdVqtWW1tSbhHJXz8b0P0LvRkG5V0FTlWdR7nm48zlx/sAScIJKySSW5LJIAgtbKsNiMctvauuKVne/C+QBWDALDqhHOo+a0V3mQeXyiUL4WMvIqK/Q0132JllLCph8ik07DWt1LgznJbHIAA6dqJjFPCRjfOi3F9F9qPsduop7yGrUx4naaGrKpaqO+Oz0LERS2KJrfoHEVsU506e1HZir3is1v3ssbWvThDCTOZ0rYXFe416ccVguBC/uni/NfxQ/qJHtVLiVv5Rd9D6r1IetScZOMlZxbTXBp2ZITTWKK+cXCTi81sPgyeS36gcnFfhx7plbpLmrtOn/DPvJf6+LKhHccGsj7G8zJkwX75Nvqq3rr+UuNGcyXX5HOac95Dq8yM170J4Op4eC8Sq/HS+7UfP0S778SPf2+pLlI5Px+/iStE3nKQ5KWay+a+3gVQry5Mwg5NJJtyaSS3tvJIJNvBGG0lizrGrWh1hqCjlty8ao+MuHQt3/p0drQVGGG/ecbfXTuKutuWXUc21h+11/wAWfeUVz72XWdVZ/Dw6kR5pJJY9QPtn5U++JN0f77sfkVemPhu1eZIVaezJx8ltdjscpUpunNwe5tdxTJ4rE+TwZPfAL6WHrx70SbNY3FNf+y8TzPmstGmm1S2kruE4ytxs/wC52OlW40NdLFxcXh2kOltlgefha3hU/Bwzg/vbrNXu7elZGvlLzl0+Tjtj0stvHDq2YdpnCGrmauLrVVh5bVOK2pSTae7ak+bpdt5Cua12rOSnTW1tZ8Xww7Ft+Z7ioa6wZI42nbDyjwptdiLS7hq2U48ItfQ1Qf60/mU04IngA39B0714ei7fUn77Floim53kPli/p6mqs8IM+dZ2/nDv5MbdH/tzuSCRIBaMFpHCyioyhCGW6UU49tu8yD0xGgqNRXpPZvzxe1B9XwAJPAYVUqcYLmWb4t72AbABSMbpCttyi6k8pNZO25tcxgGg2AemHoSnJRgm2+He+ABddE4FUaajvbzk+LMgzpjBeGoVKflxdvRJZxfakbKU9SakR7qgq9GVPivru+pxycGm01Zp2ae9Nb0XqeO0+fyi4tp5mDJ5JXV3TMsLV2lnCWU48VxXpXN18TRXoqrHDeTrC9la1NbNPNHUdH6Qp14bdKSkufinwa5mU86coPCSO2oXFOvHWpvFf3M2jwbjDds3zAN4HGtLSTxFVppp1JtNbmnJ2aL6nsgupHzy6adebXF+Jqmw0Fv1A5OK/Dj3TK3SXNXadP8Ahn3kv9fFlQjuODWR9jeZkyYL98m31Vb11/KXGjOZLr8jnNOe8h1eZasbhY1acqc1eM1Z/FeksJwU4uMsmU9KpKlNTjmjkeltHyoVpUp/d3PyovkyX/d9zm6tJ0puDO1t68a9NVI7/o+BaNQNCXfzmayV1ST53ulP3Lr9BYaPt8Xysuz1KfTF5guQj2+nmXstznjkGsP2uv8Aiz7zmrn3sus7az+Hh1IjzSSSyfJ/9s/Ln3xJujvf9j8ir0x8N2rzLDrDhtmrtc1TPrW/3PrKrTdtyVxrrKW3t3+pQ0JYxw4EWUxuPujU2ZRl5LT7Hc90qnJzjPg0+4w1isC6V6aqUmk8pxyfSsn3H0GrCNzQcU9kln15Mr03GRB4SU2pRvVdeOWbyUU1ffkc9ayqzjKnrS5dbM9iWK47PPEkSSWD2ap6UoqpXUYOpsU/GmpNtbabyzfH3mynGNxeRp0nLUhtkm3zk/m+PngYf6YYvNkhpyts0JcZeKuvf7LllpesqdpLHfs7/tia6KxmioHDE4AFh1YwtlKo/veKuhb/AG9x1P4ftsIyrvfsXVv+vgRbiX8T11g0U6qUocuKtbylw6ToyMVKpBxdpJprenkzAMAHpQryg7wk4v0O3bxALVoLS/hfFnbbSvdbpLj0mQTABR9N0rYiouLv+pJ+8wDY1e0fGrKW2m1BLK7Wbfo6GAWvD4aEFaEVFehb+niZB6gAAoevegGpPEU1lL6xLmfl9D5+3nLKzr7NSXYcxprR7T5emtm/19Sllgc4AD0oV5QltQlKL4xbi+1HmUVJYNHuFSdN60G0/kSkdaMWlbw0utRb7WjT7LS4E5aVu1s1/D0NTG6WrVcqlWclwb8X9KyNkKUIc1EeteV62yc2/DuNI2EYAFv1A5OK/Dj3TK3SXNXadP8Ahr3kv9fFlQjuODWR9jeZkyYL98m31Vb11/KXGjOZLr8jnNOe8h1eZcSzKMhtYtX4YpQu9mUJcpb3Bvxo/DgyLc2sa+GOzDwJ1lfStscNqe757mS1CjGEVGKSjFJJLcktxJjFRWCIc5OcnKWbPsyeTkGsP2uv+LPvOaufey6ztrP4eHUiPNJJLJ8n/wBs/Ln3xJujvf8AY/Iq9MfDdq8zoOkcGqtNxe/enwZZX1pG6oum89z4M5eE9V4lOrUnCTjJWa3nB1aU6U3CawaJ6aaxR8GsySuitMOmtmSbhzcY/FF1o7S8rZcnUWMfqvVGmpR1tqzJeVGnXtOE5KSy2oO0rcJIvJUba+arUptSW+LwfUyPjKGxo+XiKOHi4p3e9peNOT4s8u4s9HQ1E8X3yb+f9RnVnUeJAaRx8qsrvJLkrh8WczfX07uetLYlkuH3JVOmoI1CCeza0dgnVnsrcuU+C+JMsbOd1V1FlvfBevA8TmoLEuNKmoxUYqyirI72nTjTioRWxEBvF4s0dMaVVFRy2pSe69vFW9nswedPHYeurS2b8JpJrofwAPHFauUmrwbh17Ufbn7QCqyVnbhw3GAb2gG/nNO3F9mywC54mrsQlK19lN242VzIIL96F5t/q/sAeuF1iU5xh4NraaV9rdfqAJwAAAAxKN1Z5p777mDDWOxlH1h1Ld3PDc+bpvK3qP3P+xY0LzdPvObv9CbXO3/+fT0KXXoyhJxnGUZLepKzXUyepJrFHOzhKD1ZLBnwejwAAAEjBlLEsehtUK1azqJ0ocZLx2vRH4+0i1buENi2st7TQ1attn+lfXu9S9YfRdPD4ecKUbLZldvOUnZ5yfOVVepKpi5HW2VrTt9WFNb11vrORR3HIrI+ivMyZMF++Tb6qt66/lLjRnMl1+RzmnPeQ6vMuJZlGAAAADkGsP2uv+LPvOaufey6ztrP4eHUiPNJJLJ8n/2z8uffEm6O9/2PyKvTHw3avM6WXxyhpaS0bGqs8pLdJb+h8UV99o6ndx27JLJ/3NGynUcCr43ATpPxll5Szi+vm6zj7qxrWz/cWzisvt2kyFSMsjWIZ7Mxk1ubXRkeoylF4xeHUMMTB5AAJHR+iJ1M34seL3voRa2Wia1w8ZLVjxefYjVOtGJZ8JhY047MFZe1vizsLa2p28NSmsF49ZDlJyeLPY3nkpmnqFXwsp1Fk3k1nG3Mr8xgEYAL8wAALFqxo5p+FkrK1oX5775f94mQTekvqanqS7mAUIwDa0T9fT9dd4BfDIAAAAAANbGYCnVVqsITX+pXa6HvR6jOUeazVVoU6qwqRTIPE6kYaXJ8JD1ZXX8SZJje1FntKypoO1lliup+uJq/uDS87V/h+B79unwRp/IKPSf09D3oajYaL8Z1Z+hySX8KT9p5d7UeWBshoK2jni+30RNYHRFGj9XThF8bXl+p5kedWc+cyyo2lCj7uKXj3m8ayQfM4ppp7mrPoYaxMp4PFEN+6WD8yv1z/qInsNDo+JP/ADS66f0XoP3SwnmV+uf9Rn2Kh0fEx+aXXT+i9Df0boulQTVGGypO7zk7vd95s20qMKSwgsCPXuatdp1Hjh1eRuG00AAAAAiMRqzhZzlOVK8pttvamrt790iNK0oybbjt7SbDSNzCKjGWxfJeh5/ulhPMr9c/6jHsVDo+J6/NLrp/Rehs6P0Dh6M9ulT2ZWavtSeT372+B7p21KnLWitpqrXtetHVnLFdnoSRvIoAMNXMNJrBg0a+h6Uvu2f+nL2bitraItKu3Vwfy2fb6G1VpreaktXYc05+x+4hv8PUN05fT0PftEuB9Q1dp88pvsXuMx/D9untlJ93oY9okbuG0bShyYK/F5v2ljQ0dbUNsILHi9r+prlUlLNm2TTwAAAYavvANCvoWjLNwSf+m8fYsgDVerVLjU7V/SAbWG0LRg7qN2ueWfs3AEgAfNSmpJxeakrPoYBofsOh5v8Ail8QD6paHoxkpRhZxd07y39oBvgAAAAAAAAAAAAAAAAAAAAAAAAAAAAAAAAAAAAAAAAAAAAAAAAAAAAAAAAAAAAAAAAAAAAAAAAAAAAAAAAAAAAAAAAAAAAAAAAAAAAAAAAAAAAAAAAAAAAAAAAAAAAAAAAAA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3716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GMO’s safe to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Supporters vs. Opponents </a:t>
            </a:r>
            <a:endParaRPr lang="en-US" sz="2400" dirty="0" smtClean="0"/>
          </a:p>
        </p:txBody>
      </p:sp>
      <p:pic>
        <p:nvPicPr>
          <p:cNvPr id="4" name="Picture 4" descr="http://www.realfoodgirlunmodified.com/wp-content/uploads/2022/04/GM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3" y="264310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GMO’s </a:t>
            </a:r>
            <a:r>
              <a:rPr lang="en-US" dirty="0"/>
              <a:t>be labeled?</a:t>
            </a:r>
          </a:p>
        </p:txBody>
      </p:sp>
      <p:sp>
        <p:nvSpPr>
          <p:cNvPr id="5" name="AutoShape 4" descr="data:image/jpeg;base64,/9j/4AAQSkZJRgABAQAAAQABAAD/2wCEAAkGBhQQDxUUDxAUFBUUFBAVGBgXFBQVFRgVFRQVFRcVGBUXHCgfFxojGRYVIS8gJCcpLC0tFR4xNTAqNSYrLCkBCQoKDgwOGg8PGi0lHiQyLCksLC8sLCwsLCwsLyksNC0qLC0sLCwsLCwpKiopLCwsKSwsLCwsLCksLCwpLCkqLP/AABEIANYA6wMBIgACEQEDEQH/xAAbAAABBQEBAAAAAAAAAAAAAAACAAEDBAUGB//EAEYQAAIBAgQEAwUEBgcGBwAAAAECEQADBBIhMQUTIkEGUWEUMnGBkSMzQlIVQ5KhsfAkNGJygsHRBxZTVGOTNUV0wtLh8f/EABoBAAIDAQEAAAAAAAAAAAAAAAECAAMEBQb/xAAxEQACAQEFBwMEAgIDAAAAAAAAAQIRAxIhMVEEE0FhkbHwIsHRcYGh8VLhBTIjkqL/2gAMAwEAAhEDEQA/AOMAp8tJaOvRpHkWwMtPlo6VGgKgZaWWjpVKEqBlp8tEKepQFQctPloqepQFQclLLRgU8UaAqBlp8lHFPFSgKkeSlkqSKUUaAqRZaWWpSKaKFA1IstNlqWKaKlA1IstNlqWmoUGqR5abLUhpqlA1Ay0stHTVKEqDlpstHSqUJUjK01SGo6VjJhLUlRrUlMhWb/gHCc3ieHUjQOX/AO2rP/FRXeJZT/eFLixkvYQXRppGQrMfBBXK/wCy5VXF3btw5VsYa85IEke6CQPPLmrs8FatNieH3MO7Pa9kxdlWYQxW0FUZhA197t2rn7RL1v6U7s6uyx/419a9kRDhC2MJxYwJunGOmn6vkhwR6A3TQeKeL3kxuGw4tL7PcfAEvymnPzg2UXJy/gGkbTT4jinOwRE/+SvcP951Cn99s0Hi32psdhAFc4RLmAcnIuQXTdySXiZ6gImNRVMauXq5+xom0oenl3Zb4uBfctesorYfiWDt2XC5SyM9nMpP4veb00HlUN/Hrgvar6qgLcSt2rjFc32GS0WAA12LbedS8evtiGtkmfZuL4dPIZGyZZA31uAT8ar8X4W2Ks4m0gYzxW3myiSqG3ZDPHkAZmhGlEnl+v2Gdatxz/f6A8BLhzi8detAcl7tm3b6SB9ozGApAgSRpFcN4fHs/FLSt+DErbPwz8s/xNd3wfBYfA2GW9ecL+klCMBJdrIWFaFMLmR5223FcT4wtGxxS+R2vcwf4ou/+6tVk705LVdsDFtCuWcJPNPvj7HepwAZE6R/4w93b8AuOsfCAKbhdhbuE4hIGbE38eLenZEhY+EVutxVRjmt6ZFwgxPz5ry3xgj61i+Fns27PDlvXGW7cXEXEUCVc3pJzmNNGEaj51kvSar5xfsbrsVJJeZL3M/g3DBd4TgbgAm1jLb7alWxRRh8OpT8qu8O49cXEcRtBbeXDrirySknPJbqM6ie2lLw9c9nt4K0/ute4hYIPmt1ivzzov1rNwn9d4v/AOnxVWv1OVebXUoTuKFM8E/+tSbg3H2XANi1to7HFMcWqoJNooQAAToolO/5vWud8FWbV/i6RbAtl77qhg5QFdkB7HLp9K1/AfCrtoWbyfa2cU1yzethSQqjOAznbse2zEd6p+DMMtrjmRDKpcxaKfMKtwD9wq+kY7xR0fn2MtZS3TlqvbH79ze4Rxq3jMZg2YocQpxq3QqEQgW5kB0g6AdzufOrNrha2bfFXEfai+6afh9nF2R6Zr0fKi4Rhstzhxeytq4WxqtFsIxCJcVS3ckqAZO8zUK8T5uEVRv+iMWzf3otW/422rK86Ry/tv2N0cqyzz/8pe4+ORfZ7uE5acm3wtb6jKJF37Trnz6QfjXDcQ8EvZwpvNftl1Szce1rnVLpIQzsToZHofSe9x9oxfuweWeDqof8Jb7U5Qe5ggx6iuc47wp7uAc4y2FxGCTDhbo1W7ZuHKqltiw8x3+Jq2ym4vB8VUot7NSWKyTp52M/hij9A4sxr7TY/jarb/2U4NDh8RzI+3dbCyO4tO5H0Y/SsvgWDe7wPFJaRnY4mzCqpZjHKJ0Gu1b3hG3awuDwi4p3tXHxt1kUKZNxc2HyPoco1127U1q/TJc/ZC2EfXCTyUfdr3IfAbXLfDkFuyLhbHi1cBTPFplQXCfKAJk6VOMW2DweKbh9pXy8QuqByzcUJkQtAXYAgjyFXOE2L1pLiYUGRxd88ARyGys2afw5SP3VBjRet4XGLwxTm/SDrCIrQptW+YApBAAeR6VS3ek+b8qaUrsFyXlDkvFz5uF8PcgS/tjGBGrXAfprXUeJuL3reIwmHW0vs9z9Hln5bTn5wOUXJy/gGkedc/4g4VeucIwAt2bj8pcXnyozZIce9A02O/ka3vFRxTYnBBVc4RTw92IVcgu83LJeJmGURMairHR0XOXcpVVeeOUewPjcricLjs9tA2DxFhbbKsNkcWpBPf329NvKvKq9W8W4drOD4m1wZRfxOGFudMwAsyR5jRv2TXlNX7L/AKeaIzbd/uvOL9gTUdSNQVpZjQ61JUa1JRQGT4bHXLYcW7jILi5XCkgMpnpaNxqdKnw/HL9sKLeIuKEzZAHYBc85svlMmfjVGlQcU80FSksmW7fFbyqVW84Bt8ogMYNqSeX/AHZZtPU1aueKMWwAbF3iAVYA3GIlGDKd9wwBHwrLp6FyL4E3klxZfHHcR1H2i71utxutup0IKufNgVWD6Cjw/iDE23d0xN1Wue+wdpY9iT3PrWcKICjcjoDeT1ZZfiF1kVGuuUViyqWJAZiSWA8ySdfU02Kxb3nL3XZ2MSzEsTAgST6VCBRAUyikVSm3my5+lr2YtzrmYpyic7Sbf5Jn3fSn/Sd0sjG882gBbOYygGwX8o+FVQKICjcWgrtJalt+K3mKlr1w5Ha4su3S7NmLjXRi2s+dMvEroZ2F1810EOczS4O4Y9wfWq4FFFG5HQV2stWWcFxi/ZUrZv3LatuFdlBO06bH1GtVrN1kYMjFWUgggkEEdwRtSilFG6tBd5LBVyLlzxBiWcOcTeLKSQeY0gsMpI10kaaVWt8RuqIW64GQ29GI+zJLFP7pJJj1qMihIoXI6D72bxbfUnfi942eSb9w2hHRnOTQyBHlOsbUN/i957S2nv3GtrEIXJURtp6dvKoCKAihcjoMrSWr0LOC41fsKVsX7lsEyQjsoJgCSB3gCgxHF71wqbl64xRmZZcnKzNmLDyJbWfOqxFCaW6q1oOrSVKVwNBfE2KGaMXeGc5mi44kwFkkHeAB8qjwXH8RYUrZxF22pJYhXZQWMSYB30FUaahcjoPvJ6s0U8SYpUyLirwQ5ukXGjqJLaT3JP1pP4nxRUKcVeKgoQOY0AoQymJ7EAj4VmmmoXI6DbyerLeP4xexEc+/cuRtndmA+AJgVUpUqZJLIVtvFgtQUZqOgwoNaOgWjooDFSpUqgBxTimpxRAOKIUwohREYapVo4BgoaDlOgMEAnynaq+Gy5w0juvrO/8ACvTVxgPDlNu4jC3b4YuSVfJdF+4Lha0ZCkhhqRrHpVFpauFKI12OzxtE6vhU84awymCpB+FICvQeIvafEYi07AFr9/MMhJjPh35mbLACWreI3IOugOase/wzNddsTltZi7ABkIEMQbekwV0XLuNNKkNormgWmxU/1ZzAFOBXQ2uDWCgLXgGKzlBA1gGJ/n+MEeA2M0DEADzJQ/iiI393WfUd6u30TM9ktOXU53LSitLG8OCPlR8wga6Ht6aVRBUkAOJLFfmP5/fTq0iyqWz2kc0QkUJFb2D8J3ryB1KBWJAJJGzBZ0B0zED50R8GX9xkIhDILbOrMNMsz0xt+JfOaV2sNRls1r/FnOkUBFa3FeA3MPGYq0l16STBQgEGQNddvnsROWy0U1JVQrjKDpJERFAakIoDUGQBpqI0JpR0DTUVNQGGpV3HhPhmGu4e2bqWs+e4DncDmGLhA0ugrlAGhUTK6ms7xhw/D2lsnDhBmDyVfOWXJZIZuowc7Xh293bSqHbpOlGbI7LKSTqlXV0OWago2oKuZmQS0dAtHRQGKlSp6go9OKanFEDCFOWgSaYVe4fw4XswNy2mg+8bLv5aGYj99RuiqSMbzoVlCA77Op2/MNP9a6d/GYbDrYFtQRybbPmPUuHZnQZIhTLatJny8qR8Ngz/AEnDalD95+X/AA1InhsSD7RhveZvvPMRHu1md2WZvjfjkNivEq3Lt67AU31ukiScqswDAHSSVDL8GNaOKxTYteaFUAMNFLEs+IZ3JE+ZU6dtN6oL4XWI9pw/uMnv+ZmfdrW4dYawIt38LvaOrBuq3JUiV0Ik/WhgsuAVedVLJ+dzat4C8cw5dmVflky++VOoEJB0uKR3O4GhqDCWLhJAW2TKGTzJ+3e4EjolDMyWAjSfSNeIX/8AmsMdtZWTAQQejaLafsihTEXFiL+EEcuPd05ZJT8P4STHxqqkuRfejXj+DH42Ml0lgoGUP06qQyBwwkA6gg6iawA1oHNmGh523Z9AN9wYrouKWTcuAPctNnXLKkctRlCKDAgAACq7eFlII9ow+qInv/lMztV0XRY+YIotFWlPMWVrnELqGEvOFgEAMQFGdYI9c0n5ULcXvZV+2uahp6216lWD8jWi/AAST7RZ1jTm6abR09qj/wB3hp/SLEDb7X4TPT3ImsM7O0cpNPPnz+PjI71jtOyxhBTSrHP0rFXaU5ur/FczJv8AEbtwDmXXaJYZiTEgEjWtMeG71xA4a2qMJlny9410pz4dX/mLH/dP093atS2iBApGCYjJ1czU5WQmegyTlI+DVZs8bSzreenPUzf5G12baLu6jSla4JVypl9zIfwZe0Aa1Jy/iPcxO0DWsbH8ONlyjESMswdNQGG/oa6TizILDwuFnKBKOC85hqoyDWNDqNK5O6GU9J3Rj862wlJqrOHaWcE6RREaCpGUwCe4oIq4y0o6EuDwTXrgS2JZpgSBsCx1PoDV+54YvJBuBQO8OhMRcY6T+W1c/Zq1wTBPYu5rquoKOAVOsxmMFWB90NrMTEyJFdFcvW3ZSnPZgztBNwg9N8dPX+ZzM6wGHnWedq08DdZWCcayzKdvhNxLfQjZVUgZhh5khCoO/ZxP+VYvGMVcW2pWOXeXSRbz+6pPu6ro6/X410fEuLKMM7KcQHgZTncqLkjfM5kSpj4eVcHexLsAHYkLsCZA0A08tFUfIUtknLFj28lFURA1R1I1R1oZjQa1NYtZmVZjMQJ10kxOlQrVvh14JcDFQ0ZultjKkCR6Eg/KpwJmzfHg0D38XZBMwDPmq9j5sBRDwUM0e1W+x9ACQNTPaau8WP8ARS/sFm2LiK4dfeUMUgiEA/GBqT3rlIrnT2iUH+jvbN/joW8W1w+uWdfONEFxTAci6UzBoCmRt1KG769++tVRXXeHvD+Hv4dmvczPmZRkIAAyqQTp5k+dZHHOBjDBIctmL7gCAMvrrvWyytlNI5O07LKxlJPg2ujoZYrouB4G0+CxVxlY3bXs+Uz0hXuqpgDdve3012rnRXTeE8RbNu/h7jlDiGwiKcsgZbwZiewAGupp7Wt2q5dyjZ6byj59jqMB4bw7pYU2zOXAOz52l/aObmUiYAGQRGtTYTgmHY23OHEXkwPRnfKhvtdV2UzJPQIn1qphPFli2tkguzAYJGGSAEw/M6wxMNmDiF3HepcN4mwylVzXSllcHlfla3GsNdYjJMoDzAAT5H0nA95jn+TsJ2WGX4IPC/CbVwEXbefPiOQCWYFRyrr5hG7So3q/geB2H5Km1t7KWbM0vzcPcusG1gDMo27VS4TxexhgM7OxzWsVCoD1tZuKbJM6QHU5j59qmwfiazb5Ji4WHs4uDKIUWrD2iVaeuS4IGmgMxRnvG3SokN2klKhRx+Gti9bK21C3MPYulM7KoZ1kgMZMSP4/IPY1bYWh7w++IOo0kEEyCCY+tLFcSRryG2Tkt2LVkM9sEty1jNkJMSdI3pJjFMzcG5/VEg6ad5H8mrvVRf2UO428vwPcsJpFu322vMdyB5eZH0NNcspIi3b7fryd2A+MjXTtBNM2MWCQyZoUxyYEjWNNBufjA9agfibnsg1nRAO4PbfbvTJSfjA5QXiCv4INBTlqMv8AxS0951Gmn+fkYwcWrEplJH2gnTtl7+n+tauJxRuRmCiJ2Eb0GDxZtloCmT+IT2+NNRqlRU4u95oc+lu5C9R9y927zp9dPpQPbuQeo+5a7d52+IrXs4d8RiGVVlmGg2Gknv8AOuh4NwN7LNz8Ot2SsDNaP4jI1b4H/DGxNVRtq1w1486Gm12O5T1Yujy1SeeOWRxRRvtMxJ6tNO0D+flVd0fXU/q40r0HhWFtm0pbBcwgEs02wuozyATrC3kEeQB/DFHfwaG2D7FALImYLh5JFzKwjN0zIE9t5jZ3bLIzLZ3W9XhzPOiragyepu1dZwLgyLaBxGCuXWJJBVkAynIVM5wdg2kdzrrpe49hUXDsRgTa0nNFokZrisDIYlViV0GvTtrPB81p2HvkfKKN6/HDAVwVlOrx85o7peHjOS2Gv5ZfKoKaStkA/faQVvaa/eb1Pet21bOcJfFtQxK5lGmhmRd0gA+e/pFedC80bD3WPbsacXTrIGy/U0u7b4+dR98lw86Gjx7iNu7c/o4dbZA6WP4tZMZjOka94rKpUq0pUVDFKTk6sFqCjao6jIg1qW2smolo1MVAPM3LPAbxAgDUWmA5tvMRdKhOnNMksmkfiFEPDl7TpWSVAHMtzmZ3thYzTOZHEf2D5U2G8UuoRVROhAokM2zKwPUx/EoMe7JOmpor3i24S0pbhshIHMUSt27d/A43a62m20QRNYrWwlatV4HY2XblssXc451X4+j4lXE3CqLbmGttcMqwIlskFWUwfd3B7ioMTi7t2Bcdmy7SZ3/if9Kix2MN661xgAXJYgTEn4kn5kyajVj51rhBRikuBy7a2drOUpcXUcVe4T98o5YuZjlCGeotoBoQdyKqB53+tWuFYkW79p3BKpctsQNTCuCQB8BVjyZQqKSZ3GL8MXrNo3H4fayqCzRediANyQH7ek1hfpiyDHsift3v/l6V1DeO7WJS9aNmBczJbKWwXysGEsC3varoPWuNPA75J+xuan8lz19PWuXOVsllj99Pqej2az2WcnflhTDLOv00NbAYq3ecImEtyZ3e6BpJM9Xoa1rXCSZjDWOlwh+1ve8Qpj198fvrC4bwy4l5WexdyTJAS4DE9oj+NbLWF0CWcSohszZLmYtlRQYzRuHb5gbCrk5cfPyZbWME/Rl9umRMeEkLm9msEdO128feIAI11Gop04SxmMLZgZpJuXQOnLOpP9ofQ9hSvomQi1YxKmGjpuwJz5RGbtKj5d6yRhb/AOS92/Dc7bU0avj51KZUXDt8BYjH27bMHw1sZDB67vmR+adxQHitmY9nt7hffu7nUD3qzsbw972e2FYsQukNMgkmRE1G3ha5mJ5L/e2391/dUa9t5mrFTj3K5VrgtOC0Rf8A05ZmPZU3j3rvnE+9tNLhurNFjmnTQlhHaekj99VDwC/mnkv735Lm2YGdvTat3DIwBz4YjYaYcmR6yR3is1lK0db/AJ+TpbVZ7PBR3LrXPLDLkUBxJFMrhUB8xcug/UNTfptV2sAbbXb49B+OtC3b068M0wNsL6AHWf73by+FZHFlcDqs5FzaHlG2Trt9O1XOmPyYYp1Vewj4kUaCxtA0vYiIH+PYRR4bi/OuKi2FzMQBN7ERMyCes7ET8qzTwe8ZK2XIaCCEfbedvhU+C4XcW8rPh7xQMCwCXAYntEGfnWaLnXFYfvmdO1s9nUFceNOWiwy+vT7G2MA7Z15FnpIDA38SRLIr+cHdfn8JoD4cbMAcFhgSQPvcQeoid1kbA67aeomC9hF6RbsYpdHzNy7sluUEU5Q0e9mP0G1Hi8PaNthaw2KViLkEpe0nPlEBo0PKH+HvVuPn7MFFxXnQgu8KypmOCw46Q0czEZsrcs6dv1izr2PlWLx3gl63duA4RrYQAsFV2RVAjNnM9J3mYpzgMT/wr/7F3zny8wD8q3m8bPaw5w983WJw722Dhw3MfmnMSXkjKba6jux7CbPVF4YlLUJJ3sDhKVKlWowAtUdSNQUGMglo6BaOigMLPG31phTU4qAY4pxTU4oisMUa0AoxRQjJrN0qQVMEfKrl7jV1c0M5hFYdbdzHn/MVQWjyA7jcR8qko3iQtXAvtxy8M2r6NbHvt+Lf+fWjTjl3MBL63SnvtsB8d/8ASqnM6W0BJ1n1UdJ+WlPw8FnEwRkV+/vmRm+MVU40NULVTyZ21vAHk4ctduC5ibsDrOVbWYJmjckkgjXarHHuHJZVXt3r+UXnsvmeTKbssfA7+lW28QYN7auUZXsthlQHLmCW2UnLHaJnWTVHxbjbN2xy7V7mZ7968SoYZQ4MKZ3Ou3pWO9aVwWp0lGyylJUwxza+3VlK1h0PUpuySBmUOZOYArmygnRlA9X1jSpenecTl0My2xkj4iMpn127VDw/DuloEG+q5LjdKORvAuZojKNJMzp61dvk6ZDf1IKlrbbEaZejuq3dvI9pq2pTRcPPyVMWuW2xVr4IA94vvmIIOnofofkPDSGQNea/EHVXjXSNCdO9PxC4qoys10MyoYuLE6kg6iSDLGdN+9P4W4U2IMEnlIOoBoE5fiBA0J1G43mg3RVY0VXBZ/smGHSCM2JLjaHETAOsnbf91RY3AWiupxE6hczKwz/M7VneJLNzDOyi40QG1J1EEAb6wRln0nYiqfCr73L6ozXCJMBMxYZZ90CSfPaqnapSu1NcNknKydqqUVfrhTlzrn7V1mwyq2U+0jU5QHghZJWddOkfuHnUV7DxrOIhZ5n2h06SRHV5+dX7fDrZLf13TbKlyYGono0EMp/xDzqniMGAWJGM5eTMSVue4JDEnKBG2u2u/m9TLdIjhwAS7YkASTFwaAT3zaxH7jXPY3HXFDMly7llgpLP2+e8EVs3sCwRSyYphI5gyOF6ukAExvckevxpcfuW/ZwiYS6qlo5twsBmQuDbVMoRY6pA1nNMxNOniJJYaHOfpW7r9pc0j8b9x8aq3bpYyxJJ7kkn6mmcySaE1pSoYJSchqVKlRFBago2oKDGQS0dAtHRQGKnFNSqACoy+kQP86CnFEBIyadJnQnyiP40kOgneB++hU0Xs2ZSxJ95Y17Df6UG6EUVLAlWjU1GDRg1YjOyVTUqmoVNGppioshz51Jau5arK1GGqUHUmnU7a5jg+G5QewMyIpJuTstpZCm309Nod5BJM1dt8bCgwcNLBQx5pMwrqSPs9PeEbwARrOnBJiSBFVsXffL0tBzJ69xWN7OqHTjtuKO44zxQPYdZtGcp6bpZs3Na40DliRLkAE6DzNVfDePNlNXsFWiUuPBkRrBQjsDt2G1ceDdzDq/WXRt2C6dtqrtcuBNXP3U7GZzfxik3SpQv37rU7Dj6Ni7hdsTh10iOYTprv0iTqf3aaVX4RgRh763DiMOwGfp5kaOrKdShHfuCKwHxRPfy+tRHEN50XskW6kX+VnGLs1l9F+/KZM7rEcZBW2DcwwFtBbH2xkicOdYtRP2B/b/s6xcQ42l609s3MMMyZQReB1AtwxBsmTNvfQxABETXD3L5O9VyaZbOih7bJ5HeWuMLlTmXcM5t+ylZv98OhUb2iQCTPSQe0mai43jBirIQXMMnXzCReYyxN5mB+zkjNdJEnTq3zVwxre4ZxJ7ilc1wuFOzW1X00I+veklYqOKLLPaXP0swcRZyMVkGCRI2MHcHuKiNdLxjAG6uYSCi3GOd0MqhuSq5Rqw5Tn4Ce9c0avjK8jNaQuMalSpUwgLVHUjUFBjIdakqNakooDFSpUqgB6cUwp6IAhRCgFEKIjJAaMGowaMGiI0Sg0YNRA0QNMVNEoNGGqIGnmmFJc1ItUealNQgALkmHP3luNO0fwGn0preaOskmW307/z9aImmZqrUaOpdK0co3RiaAmnJoCaYVIEmgNETQGlLEMaGac0xpR0dDw69nsASYC3EIzWwCrmSBIkdQB9O0TXOGlTUijSpdKd5IVKlSphAWqOpGqOgx0EtSVGtSUUKxUqVKoAenq1g+EXby5raZhJEyAARl3k6e8KkvcEuohdgoUAmc6HQMF7HuSI86F5ZVDclStCkKcVeHAr2kKGmIhlI1TmDWfya0v0LdmCkHILmrKJQxBGveRA31qXlqBwloVAaIGrlzgN5HVGSGZmQLmXMWUSdJpr3B7qAF0iVZt12Vcx0nTTtTKa1EdnLQrg0QNXLnAryqzFNEnN1KYhS2sH8on5jzFFZ4DfaMtvfLrKx1KjLJnSRcT6+ho346iOynoymDTzVscFuxmhcsAznTLBEiSTpII/aHnRJwO8ROTSAZLKAAUS5rrp0up+vkaN+Oou6noynNKas2uE3XAKpIOaDmWOnPJmf7DfT1FJuE3AVBABYMRLKICrmJOvSAJ38qN9ag3ctCoTTE1ZfhlwAEroVzDUe7kZ53/KjH5UVzg10RIGrhNHU9R7HXT47aULy1CrOWhSJoCav3OC3VKhlAz5spLLByzJmYjpNA/BroKgqAXcIozLJYtl89p70L61HVnLQoE0JNXb3CbiqXKgqFzEhlIyyg7H/AKiGPJppXOC3RGinMVUQ6HVlLDY7EA6+hpby1HuS0KFMa0MPwK9cAKoIYIRLKJDsyKdT5o30moV4Y5YgBdFVveUCHAKwSYJOYQN6F5ajXJaFQ01aN7gF9B1WjudBBbRsphRqQD/EedZ1RNPILi1mhUqVKiAFqjNSNUdBjoJakqNakooVipUqVQBewPGbtlcttoGYsREgmFGvnGUfvqW/4guuhRsuUqygQRlBYNAg7Sq7ztrNZlKhdWdBr8qUqatjxFeQAKV0ykdIMFUFsGDpOUR8zSPiG6WDHLItm2OnQLmLiPUE6Vl09S5HQm8lqa1/xHecqzEZkJKkAgglAm0xsBrE6b1s4LCYrFW0b7Fg8IM5YMeYz2DOXzKnU+ka6VyNaeD8Q37ShbdzKFEDotkgZzcgMVkAsSTrrp5UkoYemg0LTH1tm5ixiQt1XuWQZS3cUZs2a9mtgHpgHKPSAinfeXNiluBefYBFtrsDOFIS5lymE1IZSB6DeuaucYuszM1yS7W3YkLq1ucrHTtJ+M61bN/FFsxW5OV7c8v8Jd2Zfd/Nn+h8qFx8aDb1PKpv3+E4xbbG4LXLVO+dwUUTCwCxAJkz3JJ0mis4TGuFg2SHFlwCGWRcKMh0UTlzJqp0mASQYxLnG8YwuK5ZhBDhraFQAJOhWFMCdI2ntSscQxiaILgnlD7oH7sIiASumioPWBM0tyVOA28hXC8auEweLOa2j2iy3LlopDE5uu82UZYAIzeR0jSKa7w7FPfysbRZbZunS7lK4gi3lgLBBzjUaDu3TpjpxHFK5IzhmJun7MSSVKl4y91Y6+s09/iGKzG44YGLSluUqyLbIyTC6kMqanXQDbSmuyrwEvxplI1MXYxKhRc5BUuthW6gsXLPT7sHIUukTEzPlQ8QsYlcpY2T1XrsqWOuHtl2BzbAqJAEb9thQxnFcY6Rcz5FZWjlqqhreaCAFAEZWHwWNhTHH4wsshiUFyAbSkReDK2ZSsMCJGswBAiKF18hr8cvV5/Rp4vhuKbJzLlhQovuoloEAK40U9o0nSNYkTJiOEY0lMzWunEBUYm4o5qs5ywQJ1XSRsRBiTWFieO4kaXGKyCfu0UkOIk9IJ00BO3ao7/iW+4Ia4ILFoCWwuZhcBaAsSea/wC18KlyfIO8s8cwW49dNvl9OUrlPTJPTlkse8BdR3UHzkBxy50+70sjDT8ilQDrtBb9o+kZ9NVt1aGe/LU17Pie8gAXIAvLgZToLcZRodR8ZOpMzUFvjlxWLKFBKBDox0UZQdW3y6fxk61n01C5HQbeS1NX/ee9+Iqx11YEmCZKnXUaLp5KBtIOTSpUVFLIjk5ZipUqVEUFqCjNR0GMglo6BaOaiAx6VNNWcJbtmeZcKeUJmnQ+umuX6n5luhEqlelV5cPYkzeYakD7MmROhPlpr/8AmtjCX7dr3MSw305UrqsbGe+m20eopXIZQ19jKpVvXeNyf600dTTyFBzdQgx2IZu5oDxRSBN+e+thdGYQeoa7EifoNIoXnp50DcWvb5MUGnmtvD8Zgx7SwGYtPJU6s2ZtN9yf9NoO1xrSTiiDtHJUgAMxB2HfKfmfKKl56edCbuOvb5MKa2G8UXjuVJ6hMGYMyu+2vx0Gu8kOLhVyrfJUECDZTVZIJ2/KSY9frMONif6yfOfZ7Y1L5tgN9j5TPxoN1zXnQMVdyl2+Shc4y7BxCRcZmOmssuQwSZGhOnqalPiS6QRK6pk27QwnffqmfQUd7iUuGGJJPumbUQD3A2J6V/8AsCibiYAOTEkmXMGyBJJJ38iT6fKphp50Bj/Lt8kTeIbhuZ2VC2UrswGUsWIgN6x5xQtx1yZKodux1IZWBPVrqo9I0iNKlGNQMSL/ALxQMeQAcoME/GC20TFSPxQAHLiST5GyIJMHU9tS30qYad/gmPGXb5Ib3iO44hlQg5p0Ye8HBOjf9RvSgt+ILisWATMxmYPmTtMdzU7cQUmGxLQCCpFkAxtrA3ylu5GgE0y8RUOCMS2pknkgwQFAOU/CPl9Zhp50Dj/Lt8mbjcabrZmCgwBoImJ1MnU61WmtjDcTygD2grCgj7FTDFiSNd401Pn6Uw4kM33xEe6eSsEtq0r8Quvxpq04edBLqeLfb5MimrZ/SSlj9uRGx5K6yzMQQBtIU6zqTvTrxJR0jEHLB/UqdewI7Agt5/51Lz086B3a17fJiU1bY4qJP2502+xXUySdhoJA38zoZNN+kwB/WDuv6lT0zlO4H4dh8qF56edA3Fr2+TFpVeGHsSJvtHc8s7egnegaxa7XidNshBmNh239dvpTXhbrKlKmmlNEUZqCjNRmgxkIGnzUqVAYfNSzU1KoAfNSzUqVQgs1PmpqVQlB81PmpUqgKCzU+alSogoPmpZqVKoCgs1LNSpVCUFmps1KlUDQWamzUqVQlBs1LNSpUA0GzUs1KlUDQWalmpqVQgs1LNSpVCCJpqVKoE//2Q=="/>
          <p:cNvSpPr>
            <a:spLocks noChangeAspect="1" noChangeArrowheads="1"/>
          </p:cNvSpPr>
          <p:nvPr/>
        </p:nvSpPr>
        <p:spPr bwMode="auto">
          <a:xfrm>
            <a:off x="194211" y="-1276954"/>
            <a:ext cx="41338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QDxUUDxAUFBUUFBAVGBgXFBQVFRgVFRQVFRcVGBUXHCgfFxojGRYVIS8gJCcpLC0tFR4xNTAqNSYrLCkBCQoKDgwOGg8PGi0lHiQyLCksLC8sLCwsLCwsLyksNC0qLC0sLCwsLCwpKiopLCwsKSwsLCwsLCksLCwpLCkqLP/AABEIANYA6wMBIgACEQEDEQH/xAAbAAABBQEBAAAAAAAAAAAAAAACAAEDBAUGB//EAEYQAAIBAgQEAwUEBgcGBwAAAAECEQADBBIhMQUTIkEGUWEUMnGBkSMzQlIVQ5KhsfAkNGJygsHRBxZTVGOTNUV0wtLh8f/EABoBAAIDAQEAAAAAAAAAAAAAAAECAAMEBQb/xAAxEQACAQEFBwMEAgIDAAAAAAAAAQIRAxIhMVEEE0FhkbHwIsHRcYGh8VLhBTIjkqL/2gAMAwEAAhEDEQA/AOMAp8tJaOvRpHkWwMtPlo6VGgKgZaWWjpVKEqBlp8tEKepQFQctPloqepQFQclLLRgU8UaAqBlp8lHFPFSgKkeSlkqSKUUaAqRZaWWpSKaKFA1IstNlqWKaKlA1IstNlqWmoUGqR5abLUhpqlA1Ay0stHTVKEqDlpstHSqUJUjK01SGo6VjJhLUlRrUlMhWb/gHCc3ieHUjQOX/AO2rP/FRXeJZT/eFLixkvYQXRppGQrMfBBXK/wCy5VXF3btw5VsYa85IEke6CQPPLmrs8FatNieH3MO7Pa9kxdlWYQxW0FUZhA197t2rn7RL1v6U7s6uyx/419a9kRDhC2MJxYwJunGOmn6vkhwR6A3TQeKeL3kxuGw4tL7PcfAEvymnPzg2UXJy/gGkbTT4jinOwRE/+SvcP951Cn99s0Hi32psdhAFc4RLmAcnIuQXTdySXiZ6gImNRVMauXq5+xom0oenl3Zb4uBfctesorYfiWDt2XC5SyM9nMpP4veb00HlUN/Hrgvar6qgLcSt2rjFc32GS0WAA12LbedS8evtiGtkmfZuL4dPIZGyZZA31uAT8ar8X4W2Ks4m0gYzxW3myiSqG3ZDPHkAZmhGlEnl+v2Gdatxz/f6A8BLhzi8detAcl7tm3b6SB9ozGApAgSRpFcN4fHs/FLSt+DErbPwz8s/xNd3wfBYfA2GW9ecL+klCMBJdrIWFaFMLmR5223FcT4wtGxxS+R2vcwf4ou/+6tVk705LVdsDFtCuWcJPNPvj7HepwAZE6R/4w93b8AuOsfCAKbhdhbuE4hIGbE38eLenZEhY+EVutxVRjmt6ZFwgxPz5ry3xgj61i+Fns27PDlvXGW7cXEXEUCVc3pJzmNNGEaj51kvSar5xfsbrsVJJeZL3M/g3DBd4TgbgAm1jLb7alWxRRh8OpT8qu8O49cXEcRtBbeXDrirySknPJbqM6ie2lLw9c9nt4K0/ute4hYIPmt1ivzzov1rNwn9d4v/AOnxVWv1OVebXUoTuKFM8E/+tSbg3H2XANi1to7HFMcWqoJNooQAAToolO/5vWud8FWbV/i6RbAtl77qhg5QFdkB7HLp9K1/AfCrtoWbyfa2cU1yzethSQqjOAznbse2zEd6p+DMMtrjmRDKpcxaKfMKtwD9wq+kY7xR0fn2MtZS3TlqvbH79ze4Rxq3jMZg2YocQpxq3QqEQgW5kB0g6AdzufOrNrha2bfFXEfai+6afh9nF2R6Zr0fKi4Rhstzhxeytq4WxqtFsIxCJcVS3ckqAZO8zUK8T5uEVRv+iMWzf3otW/422rK86Ry/tv2N0cqyzz/8pe4+ORfZ7uE5acm3wtb6jKJF37Trnz6QfjXDcQ8EvZwpvNftl1Szce1rnVLpIQzsToZHofSe9x9oxfuweWeDqof8Jb7U5Qe5ggx6iuc47wp7uAc4y2FxGCTDhbo1W7ZuHKqltiw8x3+Jq2ym4vB8VUot7NSWKyTp52M/hij9A4sxr7TY/jarb/2U4NDh8RzI+3dbCyO4tO5H0Y/SsvgWDe7wPFJaRnY4mzCqpZjHKJ0Gu1b3hG3awuDwi4p3tXHxt1kUKZNxc2HyPoco1127U1q/TJc/ZC2EfXCTyUfdr3IfAbXLfDkFuyLhbHi1cBTPFplQXCfKAJk6VOMW2DweKbh9pXy8QuqByzcUJkQtAXYAgjyFXOE2L1pLiYUGRxd88ARyGys2afw5SP3VBjRet4XGLwxTm/SDrCIrQptW+YApBAAeR6VS3ek+b8qaUrsFyXlDkvFz5uF8PcgS/tjGBGrXAfprXUeJuL3reIwmHW0vs9z9Hln5bTn5wOUXJy/gGkedc/4g4VeucIwAt2bj8pcXnyozZIce9A02O/ka3vFRxTYnBBVc4RTw92IVcgu83LJeJmGURMairHR0XOXcpVVeeOUewPjcricLjs9tA2DxFhbbKsNkcWpBPf329NvKvKq9W8W4drOD4m1wZRfxOGFudMwAsyR5jRv2TXlNX7L/AKeaIzbd/uvOL9gTUdSNQVpZjQ61JUa1JRQGT4bHXLYcW7jILi5XCkgMpnpaNxqdKnw/HL9sKLeIuKEzZAHYBc85svlMmfjVGlQcU80FSksmW7fFbyqVW84Bt8ogMYNqSeX/AHZZtPU1aueKMWwAbF3iAVYA3GIlGDKd9wwBHwrLp6FyL4E3klxZfHHcR1H2i71utxutup0IKufNgVWD6Cjw/iDE23d0xN1Wue+wdpY9iT3PrWcKICjcjoDeT1ZZfiF1kVGuuUViyqWJAZiSWA8ySdfU02Kxb3nL3XZ2MSzEsTAgST6VCBRAUyikVSm3my5+lr2YtzrmYpyic7Sbf5Jn3fSn/Sd0sjG882gBbOYygGwX8o+FVQKICjcWgrtJalt+K3mKlr1w5Ha4su3S7NmLjXRi2s+dMvEroZ2F1810EOczS4O4Y9wfWq4FFFG5HQV2stWWcFxi/ZUrZv3LatuFdlBO06bH1GtVrN1kYMjFWUgggkEEdwRtSilFG6tBd5LBVyLlzxBiWcOcTeLKSQeY0gsMpI10kaaVWt8RuqIW64GQ29GI+zJLFP7pJJj1qMihIoXI6D72bxbfUnfi942eSb9w2hHRnOTQyBHlOsbUN/i957S2nv3GtrEIXJURtp6dvKoCKAihcjoMrSWr0LOC41fsKVsX7lsEyQjsoJgCSB3gCgxHF71wqbl64xRmZZcnKzNmLDyJbWfOqxFCaW6q1oOrSVKVwNBfE2KGaMXeGc5mi44kwFkkHeAB8qjwXH8RYUrZxF22pJYhXZQWMSYB30FUaahcjoPvJ6s0U8SYpUyLirwQ5ukXGjqJLaT3JP1pP4nxRUKcVeKgoQOY0AoQymJ7EAj4VmmmoXI6DbyerLeP4xexEc+/cuRtndmA+AJgVUpUqZJLIVtvFgtQUZqOgwoNaOgWjooDFSpUqgBxTimpxRAOKIUwohREYapVo4BgoaDlOgMEAnynaq+Gy5w0juvrO/8ACvTVxgPDlNu4jC3b4YuSVfJdF+4Lha0ZCkhhqRrHpVFpauFKI12OzxtE6vhU84awymCpB+FICvQeIvafEYi07AFr9/MMhJjPh35mbLACWreI3IOugOase/wzNddsTltZi7ABkIEMQbekwV0XLuNNKkNormgWmxU/1ZzAFOBXQ2uDWCgLXgGKzlBA1gGJ/n+MEeA2M0DEADzJQ/iiI393WfUd6u30TM9ktOXU53LSitLG8OCPlR8wga6Ht6aVRBUkAOJLFfmP5/fTq0iyqWz2kc0QkUJFb2D8J3ryB1KBWJAJJGzBZ0B0zED50R8GX9xkIhDILbOrMNMsz0xt+JfOaV2sNRls1r/FnOkUBFa3FeA3MPGYq0l16STBQgEGQNddvnsROWy0U1JVQrjKDpJERFAakIoDUGQBpqI0JpR0DTUVNQGGpV3HhPhmGu4e2bqWs+e4DncDmGLhA0ugrlAGhUTK6ms7xhw/D2lsnDhBmDyVfOWXJZIZuowc7Xh293bSqHbpOlGbI7LKSTqlXV0OWago2oKuZmQS0dAtHRQGKlSp6go9OKanFEDCFOWgSaYVe4fw4XswNy2mg+8bLv5aGYj99RuiqSMbzoVlCA77Op2/MNP9a6d/GYbDrYFtQRybbPmPUuHZnQZIhTLatJny8qR8Ngz/AEnDalD95+X/AA1InhsSD7RhveZvvPMRHu1md2WZvjfjkNivEq3Lt67AU31ukiScqswDAHSSVDL8GNaOKxTYteaFUAMNFLEs+IZ3JE+ZU6dtN6oL4XWI9pw/uMnv+ZmfdrW4dYawIt38LvaOrBuq3JUiV0Ik/WhgsuAVedVLJ+dzat4C8cw5dmVflky++VOoEJB0uKR3O4GhqDCWLhJAW2TKGTzJ+3e4EjolDMyWAjSfSNeIX/8AmsMdtZWTAQQejaLafsihTEXFiL+EEcuPd05ZJT8P4STHxqqkuRfejXj+DH42Ml0lgoGUP06qQyBwwkA6gg6iawA1oHNmGh523Z9AN9wYrouKWTcuAPctNnXLKkctRlCKDAgAACq7eFlII9ow+qInv/lMztV0XRY+YIotFWlPMWVrnELqGEvOFgEAMQFGdYI9c0n5ULcXvZV+2uahp6216lWD8jWi/AAST7RZ1jTm6abR09qj/wB3hp/SLEDb7X4TPT3ImsM7O0cpNPPnz+PjI71jtOyxhBTSrHP0rFXaU5ur/FczJv8AEbtwDmXXaJYZiTEgEjWtMeG71xA4a2qMJlny9410pz4dX/mLH/dP093atS2iBApGCYjJ1czU5WQmegyTlI+DVZs8bSzreenPUzf5G12baLu6jSla4JVypl9zIfwZe0Aa1Jy/iPcxO0DWsbH8ONlyjESMswdNQGG/oa6TizILDwuFnKBKOC85hqoyDWNDqNK5O6GU9J3Rj862wlJqrOHaWcE6RREaCpGUwCe4oIq4y0o6EuDwTXrgS2JZpgSBsCx1PoDV+54YvJBuBQO8OhMRcY6T+W1c/Zq1wTBPYu5rquoKOAVOsxmMFWB90NrMTEyJFdFcvW3ZSnPZgztBNwg9N8dPX+ZzM6wGHnWedq08DdZWCcayzKdvhNxLfQjZVUgZhh5khCoO/ZxP+VYvGMVcW2pWOXeXSRbz+6pPu6ro6/X410fEuLKMM7KcQHgZTncqLkjfM5kSpj4eVcHexLsAHYkLsCZA0A08tFUfIUtknLFj28lFURA1R1I1R1oZjQa1NYtZmVZjMQJ10kxOlQrVvh14JcDFQ0ZultjKkCR6Eg/KpwJmzfHg0D38XZBMwDPmq9j5sBRDwUM0e1W+x9ACQNTPaau8WP8ARS/sFm2LiK4dfeUMUgiEA/GBqT3rlIrnT2iUH+jvbN/joW8W1w+uWdfONEFxTAci6UzBoCmRt1KG769++tVRXXeHvD+Hv4dmvczPmZRkIAAyqQTp5k+dZHHOBjDBIctmL7gCAMvrrvWyytlNI5O07LKxlJPg2ujoZYrouB4G0+CxVxlY3bXs+Uz0hXuqpgDdve3012rnRXTeE8RbNu/h7jlDiGwiKcsgZbwZiewAGupp7Wt2q5dyjZ6byj59jqMB4bw7pYU2zOXAOz52l/aObmUiYAGQRGtTYTgmHY23OHEXkwPRnfKhvtdV2UzJPQIn1qphPFli2tkguzAYJGGSAEw/M6wxMNmDiF3HepcN4mwylVzXSllcHlfla3GsNdYjJMoDzAAT5H0nA95jn+TsJ2WGX4IPC/CbVwEXbefPiOQCWYFRyrr5hG7So3q/geB2H5Km1t7KWbM0vzcPcusG1gDMo27VS4TxexhgM7OxzWsVCoD1tZuKbJM6QHU5j59qmwfiazb5Ji4WHs4uDKIUWrD2iVaeuS4IGmgMxRnvG3SokN2klKhRx+Gti9bK21C3MPYulM7KoZ1kgMZMSP4/IPY1bYWh7w++IOo0kEEyCCY+tLFcSRryG2Tkt2LVkM9sEty1jNkJMSdI3pJjFMzcG5/VEg6ad5H8mrvVRf2UO428vwPcsJpFu322vMdyB5eZH0NNcspIi3b7fryd2A+MjXTtBNM2MWCQyZoUxyYEjWNNBufjA9agfibnsg1nRAO4PbfbvTJSfjA5QXiCv4INBTlqMv8AxS0951Gmn+fkYwcWrEplJH2gnTtl7+n+tauJxRuRmCiJ2Eb0GDxZtloCmT+IT2+NNRqlRU4u95oc+lu5C9R9y927zp9dPpQPbuQeo+5a7d52+IrXs4d8RiGVVlmGg2Gknv8AOuh4NwN7LNz8Ot2SsDNaP4jI1b4H/DGxNVRtq1w1486Gm12O5T1Yujy1SeeOWRxRRvtMxJ6tNO0D+flVd0fXU/q40r0HhWFtm0pbBcwgEs02wuozyATrC3kEeQB/DFHfwaG2D7FALImYLh5JFzKwjN0zIE9t5jZ3bLIzLZ3W9XhzPOiragyepu1dZwLgyLaBxGCuXWJJBVkAynIVM5wdg2kdzrrpe49hUXDsRgTa0nNFokZrisDIYlViV0GvTtrPB81p2HvkfKKN6/HDAVwVlOrx85o7peHjOS2Gv5ZfKoKaStkA/faQVvaa/eb1Pet21bOcJfFtQxK5lGmhmRd0gA+e/pFedC80bD3WPbsacXTrIGy/U0u7b4+dR98lw86Gjx7iNu7c/o4dbZA6WP4tZMZjOka94rKpUq0pUVDFKTk6sFqCjao6jIg1qW2smolo1MVAPM3LPAbxAgDUWmA5tvMRdKhOnNMksmkfiFEPDl7TpWSVAHMtzmZ3thYzTOZHEf2D5U2G8UuoRVROhAokM2zKwPUx/EoMe7JOmpor3i24S0pbhshIHMUSt27d/A43a62m20QRNYrWwlatV4HY2XblssXc451X4+j4lXE3CqLbmGttcMqwIlskFWUwfd3B7ioMTi7t2Bcdmy7SZ3/if9Kix2MN661xgAXJYgTEn4kn5kyajVj51rhBRikuBy7a2drOUpcXUcVe4T98o5YuZjlCGeotoBoQdyKqB53+tWuFYkW79p3BKpctsQNTCuCQB8BVjyZQqKSZ3GL8MXrNo3H4fayqCzRediANyQH7ek1hfpiyDHsift3v/l6V1DeO7WJS9aNmBczJbKWwXysGEsC3varoPWuNPA75J+xuan8lz19PWuXOVsllj99Pqej2az2WcnflhTDLOv00NbAYq3ecImEtyZ3e6BpJM9Xoa1rXCSZjDWOlwh+1ve8Qpj198fvrC4bwy4l5WexdyTJAS4DE9oj+NbLWF0CWcSohszZLmYtlRQYzRuHb5gbCrk5cfPyZbWME/Rl9umRMeEkLm9msEdO128feIAI11Gop04SxmMLZgZpJuXQOnLOpP9ofQ9hSvomQi1YxKmGjpuwJz5RGbtKj5d6yRhb/AOS92/Dc7bU0avj51KZUXDt8BYjH27bMHw1sZDB67vmR+adxQHitmY9nt7hffu7nUD3qzsbw972e2FYsQukNMgkmRE1G3ha5mJ5L/e2391/dUa9t5mrFTj3K5VrgtOC0Rf8A05ZmPZU3j3rvnE+9tNLhurNFjmnTQlhHaekj99VDwC/mnkv735Lm2YGdvTat3DIwBz4YjYaYcmR6yR3is1lK0db/AJ+TpbVZ7PBR3LrXPLDLkUBxJFMrhUB8xcug/UNTfptV2sAbbXb49B+OtC3b068M0wNsL6AHWf73by+FZHFlcDqs5FzaHlG2Trt9O1XOmPyYYp1Vewj4kUaCxtA0vYiIH+PYRR4bi/OuKi2FzMQBN7ERMyCes7ET8qzTwe8ZK2XIaCCEfbedvhU+C4XcW8rPh7xQMCwCXAYntEGfnWaLnXFYfvmdO1s9nUFceNOWiwy+vT7G2MA7Z15FnpIDA38SRLIr+cHdfn8JoD4cbMAcFhgSQPvcQeoid1kbA67aeomC9hF6RbsYpdHzNy7sluUEU5Q0e9mP0G1Hi8PaNthaw2KViLkEpe0nPlEBo0PKH+HvVuPn7MFFxXnQgu8KypmOCw46Q0czEZsrcs6dv1izr2PlWLx3gl63duA4RrYQAsFV2RVAjNnM9J3mYpzgMT/wr/7F3zny8wD8q3m8bPaw5w983WJw722Dhw3MfmnMSXkjKba6jux7CbPVF4YlLUJJ3sDhKVKlWowAtUdSNQUGMglo6BaOigMLPG31phTU4qAY4pxTU4oisMUa0AoxRQjJrN0qQVMEfKrl7jV1c0M5hFYdbdzHn/MVQWjyA7jcR8qko3iQtXAvtxy8M2r6NbHvt+Lf+fWjTjl3MBL63SnvtsB8d/8ASqnM6W0BJ1n1UdJ+WlPw8FnEwRkV+/vmRm+MVU40NULVTyZ21vAHk4ctduC5ibsDrOVbWYJmjckkgjXarHHuHJZVXt3r+UXnsvmeTKbssfA7+lW28QYN7auUZXsthlQHLmCW2UnLHaJnWTVHxbjbN2xy7V7mZ7968SoYZQ4MKZ3Ou3pWO9aVwWp0lGyylJUwxza+3VlK1h0PUpuySBmUOZOYArmygnRlA9X1jSpenecTl0My2xkj4iMpn127VDw/DuloEG+q5LjdKORvAuZojKNJMzp61dvk6ZDf1IKlrbbEaZejuq3dvI9pq2pTRcPPyVMWuW2xVr4IA94vvmIIOnofofkPDSGQNea/EHVXjXSNCdO9PxC4qoys10MyoYuLE6kg6iSDLGdN+9P4W4U2IMEnlIOoBoE5fiBA0J1G43mg3RVY0VXBZ/smGHSCM2JLjaHETAOsnbf91RY3AWiupxE6hczKwz/M7VneJLNzDOyi40QG1J1EEAb6wRln0nYiqfCr73L6ozXCJMBMxYZZ90CSfPaqnapSu1NcNknKydqqUVfrhTlzrn7V1mwyq2U+0jU5QHghZJWddOkfuHnUV7DxrOIhZ5n2h06SRHV5+dX7fDrZLf13TbKlyYGono0EMp/xDzqniMGAWJGM5eTMSVue4JDEnKBG2u2u/m9TLdIjhwAS7YkASTFwaAT3zaxH7jXPY3HXFDMly7llgpLP2+e8EVs3sCwRSyYphI5gyOF6ukAExvckevxpcfuW/ZwiYS6qlo5twsBmQuDbVMoRY6pA1nNMxNOniJJYaHOfpW7r9pc0j8b9x8aq3bpYyxJJ7kkn6mmcySaE1pSoYJSchqVKlRFBago2oKDGQS0dAtHRQGKnFNSqACoy+kQP86CnFEBIyadJnQnyiP40kOgneB++hU0Xs2ZSxJ95Y17Df6UG6EUVLAlWjU1GDRg1YjOyVTUqmoVNGppioshz51Jau5arK1GGqUHUmnU7a5jg+G5QewMyIpJuTstpZCm309Nod5BJM1dt8bCgwcNLBQx5pMwrqSPs9PeEbwARrOnBJiSBFVsXffL0tBzJ69xWN7OqHTjtuKO44zxQPYdZtGcp6bpZs3Na40DliRLkAE6DzNVfDePNlNXsFWiUuPBkRrBQjsDt2G1ceDdzDq/WXRt2C6dtqrtcuBNXP3U7GZzfxik3SpQv37rU7Dj6Ni7hdsTh10iOYTprv0iTqf3aaVX4RgRh763DiMOwGfp5kaOrKdShHfuCKwHxRPfy+tRHEN50XskW6kX+VnGLs1l9F+/KZM7rEcZBW2DcwwFtBbH2xkicOdYtRP2B/b/s6xcQ42l609s3MMMyZQReB1AtwxBsmTNvfQxABETXD3L5O9VyaZbOih7bJ5HeWuMLlTmXcM5t+ylZv98OhUb2iQCTPSQe0mai43jBirIQXMMnXzCReYyxN5mB+zkjNdJEnTq3zVwxre4ZxJ7ilc1wuFOzW1X00I+veklYqOKLLPaXP0swcRZyMVkGCRI2MHcHuKiNdLxjAG6uYSCi3GOd0MqhuSq5Rqw5Tn4Ce9c0avjK8jNaQuMalSpUwgLVHUjUFBjIdakqNakooDFSpUqgB6cUwp6IAhRCgFEKIjJAaMGowaMGiI0Sg0YNRA0QNMVNEoNGGqIGnmmFJc1ItUealNQgALkmHP3luNO0fwGn0preaOskmW307/z9aImmZqrUaOpdK0co3RiaAmnJoCaYVIEmgNETQGlLEMaGac0xpR0dDw69nsASYC3EIzWwCrmSBIkdQB9O0TXOGlTUijSpdKd5IVKlSphAWqOpGqOgx0EtSVGtSUUKxUqVKoAenq1g+EXby5raZhJEyAARl3k6e8KkvcEuohdgoUAmc6HQMF7HuSI86F5ZVDclStCkKcVeHAr2kKGmIhlI1TmDWfya0v0LdmCkHILmrKJQxBGveRA31qXlqBwloVAaIGrlzgN5HVGSGZmQLmXMWUSdJpr3B7qAF0iVZt12Vcx0nTTtTKa1EdnLQrg0QNXLnAryqzFNEnN1KYhS2sH8on5jzFFZ4DfaMtvfLrKx1KjLJnSRcT6+ho346iOynoymDTzVscFuxmhcsAznTLBEiSTpII/aHnRJwO8ROTSAZLKAAUS5rrp0up+vkaN+Oou6noynNKas2uE3XAKpIOaDmWOnPJmf7DfT1FJuE3AVBABYMRLKICrmJOvSAJ38qN9ag3ctCoTTE1ZfhlwAEroVzDUe7kZ53/KjH5UVzg10RIGrhNHU9R7HXT47aULy1CrOWhSJoCav3OC3VKhlAz5spLLByzJmYjpNA/BroKgqAXcIozLJYtl89p70L61HVnLQoE0JNXb3CbiqXKgqFzEhlIyyg7H/AKiGPJppXOC3RGinMVUQ6HVlLDY7EA6+hpby1HuS0KFMa0MPwK9cAKoIYIRLKJDsyKdT5o30moV4Y5YgBdFVveUCHAKwSYJOYQN6F5ajXJaFQ01aN7gF9B1WjudBBbRsphRqQD/EedZ1RNPILi1mhUqVKiAFqjNSNUdBjoJakqNakooVipUqVQBewPGbtlcttoGYsREgmFGvnGUfvqW/4guuhRsuUqygQRlBYNAg7Sq7ztrNZlKhdWdBr8qUqatjxFeQAKV0ykdIMFUFsGDpOUR8zSPiG6WDHLItm2OnQLmLiPUE6Vl09S5HQm8lqa1/xHecqzEZkJKkAgglAm0xsBrE6b1s4LCYrFW0b7Fg8IM5YMeYz2DOXzKnU+ka6VyNaeD8Q37ShbdzKFEDotkgZzcgMVkAsSTrrp5UkoYemg0LTH1tm5ixiQt1XuWQZS3cUZs2a9mtgHpgHKPSAinfeXNiluBefYBFtrsDOFIS5lymE1IZSB6DeuaucYuszM1yS7W3YkLq1ucrHTtJ+M61bN/FFsxW5OV7c8v8Jd2Zfd/Nn+h8qFx8aDb1PKpv3+E4xbbG4LXLVO+dwUUTCwCxAJkz3JJ0mis4TGuFg2SHFlwCGWRcKMh0UTlzJqp0mASQYxLnG8YwuK5ZhBDhraFQAJOhWFMCdI2ntSscQxiaILgnlD7oH7sIiASumioPWBM0tyVOA28hXC8auEweLOa2j2iy3LlopDE5uu82UZYAIzeR0jSKa7w7FPfysbRZbZunS7lK4gi3lgLBBzjUaDu3TpjpxHFK5IzhmJun7MSSVKl4y91Y6+s09/iGKzG44YGLSluUqyLbIyTC6kMqanXQDbSmuyrwEvxplI1MXYxKhRc5BUuthW6gsXLPT7sHIUukTEzPlQ8QsYlcpY2T1XrsqWOuHtl2BzbAqJAEb9thQxnFcY6Rcz5FZWjlqqhreaCAFAEZWHwWNhTHH4wsshiUFyAbSkReDK2ZSsMCJGswBAiKF18hr8cvV5/Rp4vhuKbJzLlhQovuoloEAK40U9o0nSNYkTJiOEY0lMzWunEBUYm4o5qs5ywQJ1XSRsRBiTWFieO4kaXGKyCfu0UkOIk9IJ00BO3ao7/iW+4Ia4ILFoCWwuZhcBaAsSea/wC18KlyfIO8s8cwW49dNvl9OUrlPTJPTlkse8BdR3UHzkBxy50+70sjDT8ilQDrtBb9o+kZ9NVt1aGe/LU17Pie8gAXIAvLgZToLcZRodR8ZOpMzUFvjlxWLKFBKBDox0UZQdW3y6fxk61n01C5HQbeS1NX/ee9+Iqx11YEmCZKnXUaLp5KBtIOTSpUVFLIjk5ZipUqVEUFqCjNR0GMglo6BaOaiAx6VNNWcJbtmeZcKeUJmnQ+umuX6n5luhEqlelV5cPYkzeYakD7MmROhPlpr/8AmtjCX7dr3MSw305UrqsbGe+m20eopXIZQ19jKpVvXeNyf600dTTyFBzdQgx2IZu5oDxRSBN+e+thdGYQeoa7EifoNIoXnp50DcWvb5MUGnmtvD8Zgx7SwGYtPJU6s2ZtN9yf9NoO1xrSTiiDtHJUgAMxB2HfKfmfKKl56edCbuOvb5MKa2G8UXjuVJ6hMGYMyu+2vx0Gu8kOLhVyrfJUECDZTVZIJ2/KSY9frMONif6yfOfZ7Y1L5tgN9j5TPxoN1zXnQMVdyl2+Shc4y7BxCRcZmOmssuQwSZGhOnqalPiS6QRK6pk27QwnffqmfQUd7iUuGGJJPumbUQD3A2J6V/8AsCibiYAOTEkmXMGyBJJJ38iT6fKphp50Bj/Lt8kTeIbhuZ2VC2UrswGUsWIgN6x5xQtx1yZKodux1IZWBPVrqo9I0iNKlGNQMSL/ALxQMeQAcoME/GC20TFSPxQAHLiST5GyIJMHU9tS30qYad/gmPGXb5Ib3iO44hlQg5p0Ye8HBOjf9RvSgt+ILisWATMxmYPmTtMdzU7cQUmGxLQCCpFkAxtrA3ylu5GgE0y8RUOCMS2pknkgwQFAOU/CPl9Zhp50Dj/Lt8mbjcabrZmCgwBoImJ1MnU61WmtjDcTygD2grCgj7FTDFiSNd401Pn6Uw4kM33xEe6eSsEtq0r8Quvxpq04edBLqeLfb5MimrZ/SSlj9uRGx5K6yzMQQBtIU6zqTvTrxJR0jEHLB/UqdewI7Agt5/51Lz086B3a17fJiU1bY4qJP2502+xXUySdhoJA38zoZNN+kwB/WDuv6lT0zlO4H4dh8qF56edA3Fr2+TFpVeGHsSJvtHc8s7egnegaxa7XidNshBmNh239dvpTXhbrKlKmmlNEUZqCjNRmgxkIGnzUqVAYfNSzU1KoAfNSzUqVQgs1PmpqVQlB81PmpUqgKCzU+alSogoPmpZqVKoCgs1LNSpVCUFmps1KlUDQWamzUqVQlBs1LNSpUA0GzUs1KlUDQWalmpqVQgs1LNSpVCCJpqVKoE//2Q=="/>
          <p:cNvSpPr>
            <a:spLocks noChangeAspect="1" noChangeArrowheads="1"/>
          </p:cNvSpPr>
          <p:nvPr/>
        </p:nvSpPr>
        <p:spPr bwMode="auto">
          <a:xfrm>
            <a:off x="155575" y="-1804988"/>
            <a:ext cx="41338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justlabelit.org/wp-content/uploads/2012/03/JLI_infographic_final_march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1" y="1826729"/>
            <a:ext cx="9053847" cy="44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Are you pro-GMO? 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Are you anti-GMO?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Should labeling of GMOs be required by law in the U.S.?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0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218" y="1845735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Review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Learning Objectives </a:t>
            </a: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Myths </a:t>
            </a:r>
            <a:r>
              <a:rPr lang="en-US" sz="2600" dirty="0" smtClean="0"/>
              <a:t>vs. Fact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The Evidence </a:t>
            </a: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Top 10 GM Foods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The use of Biotechnology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Regulation/Labeling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Safety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Testing   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363" y="1845735"/>
            <a:ext cx="3760631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</a:t>
            </a:r>
            <a:r>
              <a:rPr lang="en-US" sz="2600" dirty="0"/>
              <a:t>Consumer Response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Corporation </a:t>
            </a:r>
            <a:r>
              <a:rPr lang="en-US" sz="2600" dirty="0"/>
              <a:t>Response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Marketing </a:t>
            </a:r>
            <a:r>
              <a:rPr lang="en-US" sz="2600" dirty="0"/>
              <a:t>vs. </a:t>
            </a:r>
            <a:r>
              <a:rPr lang="en-US" sz="2600" dirty="0" smtClean="0"/>
              <a:t>Evidence </a:t>
            </a: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Current News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Video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Are GMO’s safe to eat?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Should GMO’s be labeled?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What </a:t>
            </a:r>
            <a:r>
              <a:rPr lang="en-US" sz="2600" dirty="0"/>
              <a:t>do you think?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93994" y="1849791"/>
            <a:ext cx="364214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Conclusions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Quiz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We </a:t>
            </a:r>
            <a:r>
              <a:rPr lang="en-US" sz="2400" dirty="0"/>
              <a:t>must understand </a:t>
            </a:r>
            <a:r>
              <a:rPr lang="en-US" sz="2400" dirty="0" smtClean="0"/>
              <a:t>what the evidence shows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top GM foods are ingredients used in many common foods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use of biotechnology has been around for centuries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FDA regulates the safety of GMOs and GMOs are tested before marketed, but no labeling laws are required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Consumer/Corporation Response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Current news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Views of supporters and opponents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13314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92" y="2068081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1.</a:t>
            </a:r>
            <a:r>
              <a:rPr lang="en-US" dirty="0" smtClean="0"/>
              <a:t> </a:t>
            </a:r>
            <a:r>
              <a:rPr lang="en-US" sz="2400" dirty="0" smtClean="0"/>
              <a:t>List one fact about GMOs.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2. Who regulates GMOs and are GMOs required to be labeled? </a:t>
            </a:r>
          </a:p>
          <a:p>
            <a:endParaRPr lang="en-US" sz="2400" dirty="0"/>
          </a:p>
          <a:p>
            <a:r>
              <a:rPr lang="en-US" sz="2400" dirty="0" smtClean="0"/>
              <a:t>3. Do you think GMOs should be labeled based on the information in this presentation? Explain.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7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dirty="0"/>
              <a:t>Antoniou, M., Robinson, C., &amp; Fagan, J. (2012, June). </a:t>
            </a:r>
            <a:r>
              <a:rPr lang="en-US" sz="1700" i="1" dirty="0"/>
              <a:t>GMO Myths and Truths.</a:t>
            </a:r>
            <a:r>
              <a:rPr lang="en-US" sz="1700" dirty="0"/>
              <a:t> Retrieved from 	http://</a:t>
            </a:r>
            <a:r>
              <a:rPr lang="en-US" sz="1700" dirty="0" smtClean="0"/>
              <a:t>earthopensource.org/files/pdfs/GMO_Myths_and_Truths/GMO_Myths_and_Truths_1.3b.pdf</a:t>
            </a:r>
            <a:endParaRPr lang="en-US" sz="1700" dirty="0"/>
          </a:p>
          <a:p>
            <a:r>
              <a:rPr lang="en-US" sz="1700" dirty="0"/>
              <a:t>Baker, G.A. &amp; Burnham, T. A. (2001, Dec.). Consumer Response to Genetically </a:t>
            </a:r>
            <a:r>
              <a:rPr lang="en-US" sz="1700" dirty="0" smtClean="0"/>
              <a:t>Modified Foods</a:t>
            </a:r>
            <a:r>
              <a:rPr lang="en-US" sz="1700" dirty="0"/>
              <a:t>: Market Segment Analysis </a:t>
            </a:r>
            <a:r>
              <a:rPr lang="en-US" sz="1700" dirty="0" smtClean="0"/>
              <a:t>	and Implications </a:t>
            </a:r>
            <a:r>
              <a:rPr lang="en-US" sz="1700" dirty="0"/>
              <a:t>for Producers and Policy Makers. </a:t>
            </a:r>
            <a:r>
              <a:rPr lang="en-US" sz="1700" i="1" dirty="0" smtClean="0"/>
              <a:t>Journal </a:t>
            </a:r>
            <a:r>
              <a:rPr lang="en-US" sz="1700" i="1" dirty="0"/>
              <a:t>of Agricultural and Resource Economics, 26 </a:t>
            </a:r>
            <a:r>
              <a:rPr lang="en-US" sz="1700" i="1" dirty="0" smtClean="0"/>
              <a:t>	(</a:t>
            </a:r>
            <a:r>
              <a:rPr lang="en-US" sz="1700" i="1" dirty="0"/>
              <a:t>2</a:t>
            </a:r>
            <a:r>
              <a:rPr lang="en-US" sz="1700" dirty="0"/>
              <a:t>), 387-403. </a:t>
            </a:r>
            <a:r>
              <a:rPr lang="en-US" sz="1700" dirty="0" smtClean="0"/>
              <a:t>Retrieved </a:t>
            </a:r>
            <a:r>
              <a:rPr lang="en-US" sz="1700" dirty="0"/>
              <a:t>from </a:t>
            </a:r>
            <a:r>
              <a:rPr lang="en-US" sz="1700" dirty="0" smtClean="0"/>
              <a:t>http</a:t>
            </a:r>
            <a:r>
              <a:rPr lang="en-US" sz="1700" dirty="0"/>
              <a:t>: //ageconsearch.umn.edu/</a:t>
            </a:r>
            <a:r>
              <a:rPr lang="en-US" sz="1700" dirty="0" err="1"/>
              <a:t>bitstream</a:t>
            </a:r>
            <a:r>
              <a:rPr lang="en-US" sz="1700" dirty="0"/>
              <a:t>/31045/1/26020387.pdf</a:t>
            </a:r>
          </a:p>
          <a:p>
            <a:r>
              <a:rPr lang="en-US" sz="1700" dirty="0" err="1"/>
              <a:t>Barash</a:t>
            </a:r>
            <a:r>
              <a:rPr lang="en-US" sz="1700" dirty="0"/>
              <a:t>, C.I. (2008). </a:t>
            </a:r>
            <a:r>
              <a:rPr lang="en-US" sz="1700" i="1" dirty="0"/>
              <a:t>Just Genes: The Ethics of Genetic Technologies. </a:t>
            </a:r>
            <a:r>
              <a:rPr lang="en-US" sz="1700" dirty="0"/>
              <a:t>Retrieved from 	http://</a:t>
            </a:r>
            <a:r>
              <a:rPr lang="en-US" sz="1700" dirty="0" smtClean="0"/>
              <a:t>ehis.ebscohost.com.ezproxy.oneonta.edu:2048/ehost/detail?sid=6c66adc7-67da-482c </a:t>
            </a:r>
            <a:r>
              <a:rPr lang="en-US" sz="1700" dirty="0"/>
              <a:t>aa16-	de0edaf1a21e%40sessionmgr113&amp;vid=1&amp;hid=104&amp;bdata=JnNpdGU9ZWhvc3QtbGl2Z	</a:t>
            </a:r>
            <a:r>
              <a:rPr lang="en-US" sz="1700" dirty="0" smtClean="0"/>
              <a:t>Q%3d%3d#db=</a:t>
            </a:r>
            <a:r>
              <a:rPr lang="en-US" sz="1700" dirty="0" err="1" smtClean="0"/>
              <a:t>nlebk&amp;AN</a:t>
            </a:r>
            <a:r>
              <a:rPr lang="en-US" sz="1700" dirty="0" smtClean="0"/>
              <a:t>=218246</a:t>
            </a:r>
          </a:p>
          <a:p>
            <a:r>
              <a:rPr lang="en-US" sz="1700" dirty="0" err="1"/>
              <a:t>Catini</a:t>
            </a:r>
            <a:r>
              <a:rPr lang="en-US" sz="1700" dirty="0"/>
              <a:t>, A. (2009, Jan-Feb). Benefits and Concerns Associated with Biotechnology Derived </a:t>
            </a:r>
            <a:r>
              <a:rPr lang="en-US" sz="1700" dirty="0" smtClean="0"/>
              <a:t>Foods</a:t>
            </a:r>
            <a:r>
              <a:rPr lang="en-US" sz="1700" dirty="0"/>
              <a:t>: Can Additional Research Reduce Children Health Risks? </a:t>
            </a:r>
            <a:r>
              <a:rPr lang="en-US" sz="1700" i="1" dirty="0"/>
              <a:t>European Review for </a:t>
            </a:r>
            <a:r>
              <a:rPr lang="en-US" sz="1700" i="1" dirty="0" smtClean="0"/>
              <a:t>Medical </a:t>
            </a:r>
            <a:r>
              <a:rPr lang="en-US" sz="1700" i="1" dirty="0"/>
              <a:t>and Pharmacological Sciences, 13 (1), </a:t>
            </a:r>
            <a:r>
              <a:rPr lang="en-US" sz="1700" dirty="0"/>
              <a:t>41-50. Retrieved from 	http://</a:t>
            </a:r>
            <a:r>
              <a:rPr lang="en-US" sz="1700" dirty="0" smtClean="0"/>
              <a:t>ehis.ebscohost.com.ezproxy.oneonta.edu:2048/eds/pdfviewer/pdfviewer?sid=cc7bc8d-3d69-4f0d-8be3	a36f3b254d06%40sessionmgr10&amp;vid=9&amp;hid=2</a:t>
            </a:r>
            <a:endParaRPr lang="en-US" sz="1700" dirty="0"/>
          </a:p>
          <a:p>
            <a:r>
              <a:rPr lang="en-US" sz="1700" dirty="0"/>
              <a:t>Freedman, D.H. (2013, Sept.). Are Engineered Foods Evil? </a:t>
            </a:r>
            <a:r>
              <a:rPr lang="en-US" sz="1700" i="1" dirty="0"/>
              <a:t>Scientific American, 309 (3</a:t>
            </a:r>
            <a:r>
              <a:rPr lang="en-US" sz="1700" dirty="0"/>
              <a:t>), 80-86. </a:t>
            </a:r>
            <a:r>
              <a:rPr lang="en-US" sz="1700" dirty="0" smtClean="0"/>
              <a:t>Retrieved </a:t>
            </a:r>
            <a:r>
              <a:rPr lang="en-US" sz="1700" dirty="0"/>
              <a:t>from	http://</a:t>
            </a:r>
            <a:r>
              <a:rPr lang="en-US" sz="1700" dirty="0" smtClean="0"/>
              <a:t>ehis.ebscohost.com.ezproxy.oneonta.edu:2048/eds/detail?vid=4&amp;sid=cc7bfc8d-3d69-4f0d-</a:t>
            </a:r>
            <a:r>
              <a:rPr lang="en-US" sz="1700" dirty="0"/>
              <a:t>	be3a36f3b254d06@sessionmgr10&amp;hid=6&amp;bdata=JnNpdGU9ZWRzLWxpdmU=#</a:t>
            </a:r>
            <a:r>
              <a:rPr lang="en-US" sz="1700" dirty="0" err="1"/>
              <a:t>db</a:t>
            </a:r>
            <a:r>
              <a:rPr lang="en-US" sz="1700" dirty="0"/>
              <a:t>=</a:t>
            </a:r>
            <a:r>
              <a:rPr lang="en-US" sz="1700" dirty="0" err="1"/>
              <a:t>eds</a:t>
            </a:r>
            <a:r>
              <a:rPr lang="en-US" sz="1700" dirty="0"/>
              <a:t>	</a:t>
            </a:r>
            <a:r>
              <a:rPr lang="en-US" sz="1700" dirty="0" err="1"/>
              <a:t>gao&amp;AN</a:t>
            </a:r>
            <a:r>
              <a:rPr lang="en-US" sz="1700" dirty="0"/>
              <a:t>=edsgcl.342485343</a:t>
            </a:r>
          </a:p>
          <a:p>
            <a:endParaRPr lang="en-US" sz="15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err="1"/>
              <a:t>Frewer</a:t>
            </a:r>
            <a:r>
              <a:rPr lang="en-US" sz="1700" dirty="0"/>
              <a:t>, L., Lassen, J., </a:t>
            </a:r>
            <a:r>
              <a:rPr lang="en-US" sz="1700" dirty="0" err="1"/>
              <a:t>Kettlitz</a:t>
            </a:r>
            <a:r>
              <a:rPr lang="en-US" sz="1700" dirty="0"/>
              <a:t>, B., </a:t>
            </a:r>
            <a:r>
              <a:rPr lang="en-US" sz="1700" dirty="0" err="1"/>
              <a:t>Scholderer</a:t>
            </a:r>
            <a:r>
              <a:rPr lang="en-US" sz="1700" dirty="0"/>
              <a:t>, J., </a:t>
            </a:r>
            <a:r>
              <a:rPr lang="en-US" sz="1700" dirty="0" err="1"/>
              <a:t>Beekman</a:t>
            </a:r>
            <a:r>
              <a:rPr lang="en-US" sz="1700" dirty="0"/>
              <a:t>, V., </a:t>
            </a:r>
            <a:r>
              <a:rPr lang="en-US" sz="1700" dirty="0" err="1"/>
              <a:t>Berdal</a:t>
            </a:r>
            <a:r>
              <a:rPr lang="en-US" sz="1700" dirty="0"/>
              <a:t>, K.G. (2004, July). </a:t>
            </a:r>
            <a:r>
              <a:rPr lang="en-US" sz="1700" dirty="0" smtClean="0"/>
              <a:t>Societal </a:t>
            </a:r>
            <a:r>
              <a:rPr lang="en-US" sz="1700" dirty="0"/>
              <a:t>Aspects of </a:t>
            </a:r>
            <a:r>
              <a:rPr lang="en-US" sz="1700" dirty="0" smtClean="0"/>
              <a:t>	Genetically </a:t>
            </a:r>
            <a:r>
              <a:rPr lang="en-US" sz="1700" dirty="0"/>
              <a:t>Modified Foods. </a:t>
            </a:r>
            <a:r>
              <a:rPr lang="en-US" sz="1700" i="1" dirty="0"/>
              <a:t>Food and Chemical Toxicology, 43 (7),</a:t>
            </a:r>
            <a:r>
              <a:rPr lang="en-US" sz="1700" dirty="0"/>
              <a:t> </a:t>
            </a:r>
            <a:r>
              <a:rPr lang="en-US" sz="1700" dirty="0" smtClean="0"/>
              <a:t>1181-1193</a:t>
            </a:r>
            <a:r>
              <a:rPr lang="en-US" sz="1700" dirty="0"/>
              <a:t>. </a:t>
            </a:r>
            <a:r>
              <a:rPr lang="en-US" sz="1700" dirty="0" smtClean="0"/>
              <a:t>	http</a:t>
            </a:r>
            <a:r>
              <a:rPr lang="en-US" sz="1700" dirty="0"/>
              <a:t>://dx.doi.org/10.1016/j.fct.2004.02.002</a:t>
            </a:r>
          </a:p>
          <a:p>
            <a:r>
              <a:rPr lang="en-US" sz="1700" dirty="0" err="1"/>
              <a:t>Godheja</a:t>
            </a:r>
            <a:r>
              <a:rPr lang="en-US" sz="1700" dirty="0"/>
              <a:t>, J. (2013, May). Impact of GMO’s on Environment and Human Health. </a:t>
            </a:r>
            <a:r>
              <a:rPr lang="en-US" sz="1700" i="1" dirty="0" smtClean="0"/>
              <a:t>Recent</a:t>
            </a:r>
            <a:r>
              <a:rPr lang="en-US" sz="1700" dirty="0"/>
              <a:t> </a:t>
            </a:r>
            <a:r>
              <a:rPr lang="en-US" sz="1400" i="1" dirty="0" smtClean="0"/>
              <a:t>Research </a:t>
            </a:r>
            <a:r>
              <a:rPr lang="en-US" sz="1400" i="1" dirty="0"/>
              <a:t>in Science &amp; </a:t>
            </a:r>
            <a:r>
              <a:rPr lang="en-US" sz="1400" i="1" dirty="0" smtClean="0"/>
              <a:t>	</a:t>
            </a:r>
            <a:r>
              <a:rPr lang="en-US" sz="1600" i="1" dirty="0" smtClean="0"/>
              <a:t>Technology</a:t>
            </a:r>
            <a:r>
              <a:rPr lang="en-US" sz="1600" i="1" dirty="0"/>
              <a:t>, 5 (5), </a:t>
            </a:r>
            <a:r>
              <a:rPr lang="en-US" sz="1600" dirty="0"/>
              <a:t>26-29. Retrieved from </a:t>
            </a:r>
            <a:r>
              <a:rPr lang="en-US" sz="1600" dirty="0" smtClean="0"/>
              <a:t>	http</a:t>
            </a:r>
            <a:r>
              <a:rPr lang="en-US" sz="1600" dirty="0"/>
              <a:t>://</a:t>
            </a:r>
            <a:r>
              <a:rPr lang="en-US" sz="1600" dirty="0" smtClean="0"/>
              <a:t>ehis.ebscohost.com.ezproxy.oneonta.edu:2048/eds/pdfviewer/pdfviewer?sid=cc7bfc8d-3d69-4f0d-	8be3-a36f3b254d06%40sessionmgr10&amp;vid=7&amp;hid=2</a:t>
            </a:r>
            <a:endParaRPr lang="en-US" sz="1600" dirty="0"/>
          </a:p>
          <a:p>
            <a:r>
              <a:rPr lang="en-US" sz="1700" dirty="0" err="1"/>
              <a:t>Heit</a:t>
            </a:r>
            <a:r>
              <a:rPr lang="en-US" sz="1700" dirty="0"/>
              <a:t>, J. (2013, March 22). </a:t>
            </a:r>
            <a:r>
              <a:rPr lang="en-US" sz="1700" i="1" dirty="0"/>
              <a:t>Genetically Engineered Foods</a:t>
            </a:r>
            <a:r>
              <a:rPr lang="en-US" sz="1700" dirty="0"/>
              <a:t>. Retrieved </a:t>
            </a:r>
            <a:r>
              <a:rPr lang="en-US" sz="1700" dirty="0" smtClean="0"/>
              <a:t>from</a:t>
            </a:r>
          </a:p>
          <a:p>
            <a:pPr marL="201168" lvl="1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http</a:t>
            </a:r>
            <a:r>
              <a:rPr lang="en-US" sz="1500" dirty="0"/>
              <a:t>://www.nlm.nih.gov/medlineplus/ency/article/002432.htm</a:t>
            </a:r>
          </a:p>
          <a:p>
            <a:r>
              <a:rPr lang="en-US" sz="1700" dirty="0"/>
              <a:t>Holst-Jenson, A. (2009, Nov.-Dec.). Testing for genetically modified organisms (GMOs): Past, 	Present, and Future </a:t>
            </a:r>
            <a:r>
              <a:rPr lang="en-US" sz="1700" dirty="0" smtClean="0"/>
              <a:t>	Perspectives</a:t>
            </a:r>
            <a:r>
              <a:rPr lang="en-US" sz="1700" dirty="0"/>
              <a:t>. Biotechnology Advances, 27 (6), 1071-1082. Retrieved </a:t>
            </a:r>
            <a:r>
              <a:rPr lang="en-US" sz="1700" dirty="0" smtClean="0"/>
              <a:t>from </a:t>
            </a:r>
            <a:r>
              <a:rPr lang="en-US" sz="1700" dirty="0"/>
              <a:t>http://</a:t>
            </a:r>
            <a:r>
              <a:rPr lang="en-US" sz="1700" dirty="0" smtClean="0"/>
              <a:t>ac.els-	cdn.com.ezproxy.oneonta.edu:2048/S0734975009001025/1-s2.0-S0734975009001025-	main.pdf</a:t>
            </a:r>
            <a:r>
              <a:rPr lang="en-US" sz="1700" dirty="0"/>
              <a:t>?_tid=013df4f2-4e5b-11e3-91b0-	00000aab0f27&amp;acdnat=1384564032_c4f293183ee7660db472e93a5da6cc92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Kolb, R.W. (2007). </a:t>
            </a:r>
            <a:r>
              <a:rPr lang="en-US" sz="1600" i="1" dirty="0">
                <a:solidFill>
                  <a:schemeClr val="tx1"/>
                </a:solidFill>
              </a:rPr>
              <a:t>The Ethics of Genetic Commerce</a:t>
            </a:r>
            <a:r>
              <a:rPr lang="en-US" sz="1600" dirty="0">
                <a:solidFill>
                  <a:schemeClr val="tx1"/>
                </a:solidFill>
              </a:rPr>
              <a:t>. Retrieved </a:t>
            </a:r>
            <a:r>
              <a:rPr lang="en-US" sz="1600" dirty="0" smtClean="0">
                <a:solidFill>
                  <a:schemeClr val="tx1"/>
                </a:solidFill>
              </a:rPr>
              <a:t>from 	http</a:t>
            </a:r>
            <a:r>
              <a:rPr lang="en-US" sz="1600" dirty="0">
                <a:solidFill>
                  <a:schemeClr val="tx1"/>
                </a:solidFill>
              </a:rPr>
              <a:t>://</a:t>
            </a:r>
            <a:r>
              <a:rPr lang="en-US" sz="1600" dirty="0" smtClean="0">
                <a:solidFill>
                  <a:schemeClr val="tx1"/>
                </a:solidFill>
              </a:rPr>
              <a:t>ehis.ebscohost.com.ezproxy.oneonta.edu:2048/ehost/detail?sid=c242638f-3368-42db-a790-	749b9a870c31%40sessionmgr111&amp;vid=1&amp;hid=104&amp;bdata=JnNpdGU9ZWhvc3QtbGl2</a:t>
            </a:r>
            <a:r>
              <a:rPr lang="en-US" sz="1600" dirty="0">
                <a:solidFill>
                  <a:schemeClr val="tx1"/>
                </a:solidFill>
              </a:rPr>
              <a:t>	ZQ%3d%3d#db=</a:t>
            </a:r>
            <a:r>
              <a:rPr lang="en-US" sz="1600" dirty="0" err="1">
                <a:solidFill>
                  <a:schemeClr val="tx1"/>
                </a:solidFill>
              </a:rPr>
              <a:t>nlebk&amp;AN</a:t>
            </a:r>
            <a:r>
              <a:rPr lang="en-US" sz="1600" dirty="0">
                <a:solidFill>
                  <a:schemeClr val="tx1"/>
                </a:solidFill>
              </a:rPr>
              <a:t>=202246</a:t>
            </a:r>
          </a:p>
          <a:p>
            <a:r>
              <a:rPr lang="en-US" sz="1600" dirty="0">
                <a:solidFill>
                  <a:schemeClr val="tx1"/>
                </a:solidFill>
              </a:rPr>
              <a:t>Kuiper, H. A., </a:t>
            </a:r>
            <a:r>
              <a:rPr lang="en-US" sz="1600" dirty="0" err="1">
                <a:solidFill>
                  <a:schemeClr val="tx1"/>
                </a:solidFill>
              </a:rPr>
              <a:t>Kleter</a:t>
            </a:r>
            <a:r>
              <a:rPr lang="en-US" sz="1600" dirty="0">
                <a:solidFill>
                  <a:schemeClr val="tx1"/>
                </a:solidFill>
              </a:rPr>
              <a:t>, G. A., </a:t>
            </a:r>
            <a:r>
              <a:rPr lang="en-US" sz="1600" dirty="0" err="1">
                <a:solidFill>
                  <a:schemeClr val="tx1"/>
                </a:solidFill>
              </a:rPr>
              <a:t>Noteborn</a:t>
            </a:r>
            <a:r>
              <a:rPr lang="en-US" sz="1600" dirty="0">
                <a:solidFill>
                  <a:schemeClr val="tx1"/>
                </a:solidFill>
              </a:rPr>
              <a:t>, H. P., </a:t>
            </a:r>
            <a:r>
              <a:rPr lang="en-US" sz="1600" dirty="0" err="1">
                <a:solidFill>
                  <a:schemeClr val="tx1"/>
                </a:solidFill>
              </a:rPr>
              <a:t>Kok</a:t>
            </a:r>
            <a:r>
              <a:rPr lang="en-US" sz="1600" dirty="0">
                <a:solidFill>
                  <a:schemeClr val="tx1"/>
                </a:solidFill>
              </a:rPr>
              <a:t>, E. J. (2001, Sept.). Assessment of food </a:t>
            </a:r>
            <a:r>
              <a:rPr lang="en-US" sz="1600" dirty="0" smtClean="0">
                <a:solidFill>
                  <a:schemeClr val="tx1"/>
                </a:solidFill>
              </a:rPr>
              <a:t>safety issues </a:t>
            </a:r>
            <a:r>
              <a:rPr lang="en-US" sz="1600" dirty="0">
                <a:solidFill>
                  <a:schemeClr val="tx1"/>
                </a:solidFill>
              </a:rPr>
              <a:t>related to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genetically </a:t>
            </a:r>
            <a:r>
              <a:rPr lang="en-US" sz="1600" dirty="0">
                <a:solidFill>
                  <a:schemeClr val="tx1"/>
                </a:solidFill>
              </a:rPr>
              <a:t>modified foods. </a:t>
            </a:r>
            <a:r>
              <a:rPr lang="en-US" sz="1600" i="1" dirty="0">
                <a:solidFill>
                  <a:schemeClr val="tx1"/>
                </a:solidFill>
              </a:rPr>
              <a:t>The plant journal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27 (6),</a:t>
            </a:r>
            <a:r>
              <a:rPr lang="en-US" sz="1600" dirty="0">
                <a:solidFill>
                  <a:schemeClr val="tx1"/>
                </a:solidFill>
              </a:rPr>
              <a:t> 503-528. </a:t>
            </a:r>
            <a:r>
              <a:rPr lang="en-US" sz="1600" dirty="0" err="1">
                <a:solidFill>
                  <a:schemeClr val="tx1"/>
                </a:solidFill>
              </a:rPr>
              <a:t>doi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10.1046/j.1365-313X.2001.01119.x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WebMD (2013). </a:t>
            </a:r>
            <a:r>
              <a:rPr lang="en-US" sz="1600" i="1" dirty="0">
                <a:solidFill>
                  <a:schemeClr val="tx1"/>
                </a:solidFill>
              </a:rPr>
              <a:t>Are Biotech Foods Safe to Eat? </a:t>
            </a:r>
            <a:r>
              <a:rPr lang="en-US" sz="1600" dirty="0">
                <a:solidFill>
                  <a:schemeClr val="tx1"/>
                </a:solidFill>
              </a:rPr>
              <a:t>Retrieved from http://</a:t>
            </a:r>
            <a:r>
              <a:rPr lang="en-US" sz="1600" dirty="0" smtClean="0">
                <a:solidFill>
                  <a:schemeClr val="tx1"/>
                </a:solidFill>
              </a:rPr>
              <a:t>www.webmd.com/food</a:t>
            </a:r>
            <a:endParaRPr lang="en-US" sz="1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 smtClean="0">
                <a:solidFill>
                  <a:schemeClr val="tx1"/>
                </a:solidFill>
              </a:rPr>
              <a:t>recipes/features/are-biotech-foods-safe-to-eat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World Health Organization (2013).</a:t>
            </a:r>
            <a:r>
              <a:rPr lang="en-US" sz="1600" i="1" dirty="0">
                <a:solidFill>
                  <a:schemeClr val="tx1"/>
                </a:solidFill>
              </a:rPr>
              <a:t> Food, Genetically modified</a:t>
            </a:r>
            <a:r>
              <a:rPr lang="en-US" sz="1600" dirty="0">
                <a:solidFill>
                  <a:schemeClr val="tx1"/>
                </a:solidFill>
              </a:rPr>
              <a:t>.  Retrieved </a:t>
            </a:r>
            <a:r>
              <a:rPr lang="en-US" sz="1600" dirty="0" smtClean="0">
                <a:solidFill>
                  <a:schemeClr val="tx1"/>
                </a:solidFill>
              </a:rPr>
              <a:t>from 	http</a:t>
            </a:r>
            <a:r>
              <a:rPr lang="en-US" sz="1600" dirty="0">
                <a:solidFill>
                  <a:schemeClr val="tx1"/>
                </a:solidFill>
              </a:rPr>
              <a:t>://www.who.int/topics/food_genetically_modified/en/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Facts and Statistics about GMOs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The World’s Biggest GMO lovers (U.S., Brazil, Argentina)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What GMOs are and the process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Pros of GMOs and supporters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Cons of GMOs and opponents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encrypted-tbn3.gstatic.com/images?q=tbn:ANd9GcTETwTC3FYlKhbkBb32lOt2mLCFOInm6NDVOZVs6jIXiNazb63q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13" y="2320320"/>
            <a:ext cx="2487071" cy="28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0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rmAutofit/>
          </a:bodyPr>
          <a:lstStyle/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dirty="0"/>
              <a:t>After this presentation, students will be able to: </a:t>
            </a:r>
            <a:endParaRPr lang="en-US" sz="2800" dirty="0" smtClean="0"/>
          </a:p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Know at least one fact about GMOs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Know the regulation/labeling laws and who regulates GMOs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Be able to make an informed and educated decision about the </a:t>
            </a:r>
            <a:r>
              <a:rPr lang="en-US" sz="2400" dirty="0" smtClean="0"/>
              <a:t>use/labeling of </a:t>
            </a:r>
            <a:r>
              <a:rPr lang="en-US" sz="2400" dirty="0" smtClean="0"/>
              <a:t>GMOs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5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vs. Fact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7362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Myth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08349"/>
            <a:ext cx="4937760" cy="3552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GMOs </a:t>
            </a:r>
            <a:r>
              <a:rPr lang="en-US" sz="2400" dirty="0"/>
              <a:t>are safe and have no long-term potential health risks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The use of GMOs is a recent technology development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Potential health risks are based on human studies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704714"/>
            <a:ext cx="4937760" cy="7362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FACT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408349"/>
            <a:ext cx="5232552" cy="39378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</a:t>
            </a:r>
            <a:r>
              <a:rPr lang="en-US" sz="3100" dirty="0" smtClean="0"/>
              <a:t>GMOs </a:t>
            </a:r>
            <a:r>
              <a:rPr lang="en-US" sz="3100" dirty="0"/>
              <a:t>are considered safe by the FDA, but the long-term affects of GMOs are not known </a:t>
            </a:r>
            <a:endParaRPr lang="en-US" sz="31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31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 smtClean="0"/>
              <a:t> </a:t>
            </a:r>
            <a:r>
              <a:rPr lang="en-US" sz="3100" dirty="0"/>
              <a:t>The use of biotechnology has been used since ancient times and crops have been genetically modified for at least 20 years </a:t>
            </a:r>
          </a:p>
          <a:p>
            <a:pPr marL="0" indent="0">
              <a:buNone/>
            </a:pPr>
            <a:endParaRPr lang="en-US" sz="31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100" dirty="0"/>
              <a:t> Potential risks of short-term health affects have only been studied in laboratory and animal studies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288666" cy="15252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Studies – Many animal studies show harmful health affects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May lead to potential health risks, but more adequate testing is needed to understand safety of GMOs and the long-term affects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18" y="3440915"/>
            <a:ext cx="2181581" cy="21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GM Foods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679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Soy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Corn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Canola Oil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Cotton (cotton oil)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Milk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Sugar beets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Aspartame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Zucchini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Yellow Squash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Papaya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http://justmeherbalplants.files.wordpress.com/2012/10/10-genetically-modified-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16" y="1845733"/>
            <a:ext cx="5099005" cy="40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Biotechnology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Fermentation – 6, 000 BC by Babylonians and Egyptians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cross-breeding/hybridization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1954 – DNA was discovered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1973 – recombinant DNA techniques began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dirty="0" smtClean="0"/>
              <a:t>Insulin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dirty="0" smtClean="0"/>
              <a:t>HGH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dirty="0" smtClean="0"/>
              <a:t>Hepatitis B vaccine </a:t>
            </a:r>
          </a:p>
          <a:p>
            <a:pPr lvl="7">
              <a:buFont typeface="Wingdings" panose="05000000000000000000" pitchFamily="2" charset="2"/>
              <a:buChar char="§"/>
            </a:pPr>
            <a:r>
              <a:rPr lang="en-US" sz="2400" dirty="0" smtClean="0"/>
              <a:t>Herbicide-resistant crops/insect-resistant crops </a:t>
            </a:r>
          </a:p>
          <a:p>
            <a:pPr lvl="5">
              <a:buFontTx/>
              <a:buChar char="-"/>
            </a:pPr>
            <a:endParaRPr lang="en-US" sz="2400" dirty="0"/>
          </a:p>
        </p:txBody>
      </p:sp>
      <p:pic>
        <p:nvPicPr>
          <p:cNvPr id="2052" name="Picture 4" descr="http://www.halland.com/wp-content/uploads/2013/11/biotech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951" y="2627290"/>
            <a:ext cx="3296670" cy="20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311" y="333850"/>
            <a:ext cx="10058400" cy="1450757"/>
          </a:xfrm>
        </p:spPr>
        <p:txBody>
          <a:bodyPr/>
          <a:lstStyle/>
          <a:p>
            <a:r>
              <a:rPr lang="en-US" dirty="0" smtClean="0"/>
              <a:t>Regulation/Labeling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sz="2400" dirty="0" smtClean="0"/>
              <a:t>Currently, the U.S. has no labeling laws, but many other countries and U.S. states have banned or passed laws to require labeling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FDA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USDA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EPA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3074" name="Picture 2" descr="http://www.azbio.org/pinniped/wp-content/uploads/2012/02/fdalogodh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79" y="3211382"/>
            <a:ext cx="3831511" cy="18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iscoverlennyboy.com/wp-content/uploads/2011/07/USDA-Organic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74" y="4128500"/>
            <a:ext cx="2060884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MSEhQUExMWFhUXGR4aFxcYGRocGxsYIR8cICAfHh0aICggHyAnHh0cITEhJSkrLi4uHB8zODMsNygtLisBCgoKDg0OGxAQGzIkICU0LDc0NDQ1LCw0NzQsNCwsNCw0LDQsLDQvNDQvLCwsLCwsLzQ0LywsLDQsLCwsLDQsLP/AABEIAOEA4QMBEQACEQEDEQH/xAAbAAACAwEBAQAAAAAAAAAAAAAABgQFBwMBAv/EAEkQAAIABAQCBwUFBQYDCAMAAAECAAMEEQUSITEGQQcTIlFhcYEUMkKRoSNSYnKxFYKSssEkM0OiwtE0c/AWF1NUg8PS8USTs//EABoBAQADAQEBAAAAAAAAAAAAAAADBAUCAQb/xAA7EQABAwICBgkEAQIHAQEBAAABAAIDBBESIQUTMUFR8CIyYXGBkaGx0RQjweHxM0IVFiQ0Q1JTYoIG/9oADAMBAAIRAxEAPwDcI4XqIIiCIgiIIiCIgiIIgmCJZxnjyhprhpwmOPglds+Vx2QfAkRcioJ5NgsO3JVpKqJm0pXmdJdTPJWiomflmIZ/mssAD+KLo0ZGzOZ9vTnyVY1r3f02oEjiCo3dZCnleWv8oZx6x7egj3YvP9BLVb+xepwBiMz++xJr9wea4+pX9IGvp29WP2HygpZj1n+6D0TM3v1zN/6R/rMMP8VA2M9f0hoCdr+fNH/dIR7lcyn/AJX+0wR7/it9rPX9Lz/D7bHc+aG6O65P7rEn8NZqfyuY8/xCB3Wj9j+F19JKOq9fJw7iCntknLOA5Zka/rNVT8jeGOgk2tt5/i68wVbNhuvB0hV1NpW0JAvbMA0sfM5lY+REP8Ogk/pP/Pwn1crP6jExYP0i0M+wMwyW7poyj+IEr8yIqS6NnZsF+74ViOsifvt3pslzAwBUgg7EG4PrFEgjIqyDdfUeL1EERBEQREERBEQREERBEQREERBEQREERBF4zWFzoBuYDNeJF4j6S5Ek9XTL7RNvYFf7u/mNXPguh7406fRj39KToj1/Xj5KlLWsbkzMqmXh7FsT7VXN9nkn/DtbT/lA/wD9DcRZ19LTZRDEeP7+FFqp5s3mw53K3XhjCMNUNUsjNa955zE+UoCx/hJiD6mrqDZnp8/tSiCCLrevwrbH+J/ZZsmmkUxmzJq3lAMkuWd9Mx5gC+1tRrEMNNrWmR7rAbdpKlkmwENaLkqZhk2uaXOaoSTKbL9iJbF2Bsb57jKTe1rePrHI2EOaGEnjfJdMMhBxWHBKXC8vEa+lFQMSZHJYBOql5bg8yAN9OWl9jF6oNPBLg1dx3lVohLKzFj9Ex8B49MqpLieAJ8mYZc22xI52G3MG2lwbd0VKyBsTxg6pFwp6eUvb0toXTj7FptLRTJsgdsWAa18gJsWsdNPHS5F48o4myzBr9i9qHuZGXNS/g7VZMidSV3tsssPaZblBlBtcgGzIQLkLvoN9osy6oYmSswHcc+SoWYzZzHYhvVnxdjlZRZ54SnmUoygKWdZtzYb2y2vfv0iKmghmsy5DvRdzSyR9KwI9VYYDj71LdXNo58g5M+ZwDKI0Fg43Ou1tgYimgbGMTXg5+PkpI5S/ItI9lGxbgrD6osDKVJg3aUQjC/Mgdkk/iBjqKtni33Hbnz4Lh9NE/aM+xKk3gvEcPJfD6gzE3Ms2BPmrdhtOeh7ovCsp6gWnbY8f3tVb6aaLOI37FOwPpMXN1NfKMiYNCwVst/xIe0n1HlEM2jDbFCbjnfvUkdaL4ZBYrQKeerqHRgysLqykEEd4I0MZTmlpsRYq8CCLhdI8XqIIiCIgiIIiCIgiIIiCIgiIIiCKo4j4jkUUvPObU+4g1dz4D+psB3xPT00k7rMChlmZELuWeAYjjh/8vR38cpsfQzT8lFuR31/9PQj/ALP58vdUPu1XY3nzTpw/gVBQTEkyyntLqSC5Bmso3I7hodAADY72MZ88887S89UeStxRRRHCNvqo8nGHrZtZQsXpZsphlaW12aVcXYEjS4t5B17o7MIhayYdIHjx59l4JDI50ZyIS9+x5WHYtTZgZkqoQoHnWdhOuBmuR7xOQX098xa1zqildbIt4ZZc38lBq2xTtvmDx4qx6XJBWXTVSFlaTNtmX3lVhuPVVHrEWjCC50Z3j2UlaLBrxuKkYFUYfTT1AxB6ifNtLGecZtySLDsjKuo5+UcTNqJGf0w0DPIWXUZiY7r3J7bql4IxSdQyZ1OKKqnP1zmWVlkS7WVRdztqpN7HeLFXGydzZMYAsL55+Shp3OiaW4Sc008BYJNp5c6ZUWE6omma6qbhb65b7E3JOnfbW14p1k7ZHBrNjRZWaeNzAS7aV24znVcuXLelXrAr/bSgFJeVzAuCfDTXWOaUROcWyG3A8CvZy8AFmfEJMkUInYhTTaGiqKTI96hpiGUmS63ULci5FxYWvcacxfc/BA5szw6+y2ZVQNxSgxtLeO5XPSd9s9DRi566eGa33FsDf0cn92INH9BskvAc+ymq+kWx8SrbjbitKGUAuVp76SkJsO7M3co+p001IgpKUzuz6o2/CkqJxEO1J+EYO1PimHtMmdbPnrNmTnvcEmW9gLaZRb18BYC/LMJKaQNFmiwHmFVZHgmYSbk3unDinH59EwmtJWZSWAdla01XJtfK1gw1UADXckgRQp4GTDCDZ3orU0ro+kR0fVfJXD8YlfBNsNx2Zsv/AFLr6G3OPf8AUUjuHsefNPtVA4+6TqrBa/BmabSuZ1Ne7oRew/Gg20+Ne7Ww0i82aCsGGQWdzsP4KqGOWm6TDdqduE+MJFetkOSaBdpTHUeKn4l8R4XAvGbVUckBzzHFXIKhkoy28ExRUVhEERBEQREERBEQREERBEQRKfHHGkuhXItnqGHZTko+89uXhufDUi9R0Tpzc5N5yCq1NSIh2pd4c4LmVDmtxRiSe0JT6aDUdZyVRv1Yt48xFyesbGNTT+fx8+XFV4qYvOsmV7x/j1RRU8p6VJZlkgF91QaZQFGmU7Zr2Gg3IMVqKCOZ5EhN1NUyujYCwJXxzHRVrLLr7LiVPZ5Nz2Jo7kbYhrXUHQmwBIYxdhg1RNjijdt4jw7N/wClXkl1lr5PGztXbGcVExKXGacduURKqpY7joQf4rAn76HlHMUWEvpH7DmDzzkV0+S4bO3dtThxdgX7RpkEt8jhkmS3IIt36b+6Tp3gRQpp/p5CSLjMFWpotawWVvXYYlRJ6qoUTFOXMNVBKkG+huNRe1/DWIGSOY7EzJSOYHNwuzRh+ESJGkmTLl/kRQT5kC5j18r39Yko2NrdgspsRrtEERBEQRR5tDLZ0mNLQzEvkcqCy3FjY7i4JjoPcAWg5FcloJvZVM7hGleomVEyX1ruoUrMOdAPwq2x/Tla5vOKuVsYY02A4ZKM07C7ERdLsnhH2bFqabTyWWmCPmObMqzCswEWJLAG6+FzFo1espXNeell5ZKv9OWztc0ZfyvjHz+08Rl0a609MesqCNmfbL/p/emfdj2H/TU5lPWdkPnnsST70oZuG1fPF9YorZdLQiXKq5pUTp4ABVBZgpPMkKCRuQFGubRSsOpMk1y0bB6LyZw1gZHk470w8P4vU9aaaskETQpZZ0sEyZiiwvf4W1HZP0uBFWeKPDrInZcDtCsRyPvgeM+O5UfGHAGZvaaE9VUKc2RTlDHvU/A30PO1yYs01fYaubNvPmoJ6S5xx5FduB+OfaD7NVDq6lezqMocjcW+F+9efLuHFZQ6sayPNvt+l1TVWPovycnmMxXUQREERBEQREERBEQRKfHvGC0MvKlmqHHYX7o2zt4dw5keBteoqMzuueqObKrU1IiHaqvgTgxlb22tu9Q5zqr6lCfib8fcPh89rFZWAjVRZNHPl7qKnpzfWSbVfUOLUuKSp8ntWBMuZLcZXAvo1txtcX1BFiARFZ8UtM5r/EHarDXsmBaljDM1JMOFV15lNPBWmmnuOyX5G9rc1bLyIIuSWlb9TDk4bR+edo7VVaSx2pkzB2FSeHsCMxJ2H10kzEpz9hPsRdG1AV+RGmgJ07J0XXiefCWzwmxdtHb3c8V1FFcGKQXA2FMfC3CsmgRllF2LkFmc3va+XQWUWvuBf6RVqap85BduViGBsQsFfRWUyIIiCIgiIIiCIgiIIiCIgigJhqShOanSXLmzbktl0L2NiwFr6m577nmYkMhdhDySAuMAFy3IlZvg2EU6PNpcUlstVPmZkqCey55dVMAGVrm9jvcA8lGtLLIQJKc9Fo2cO8b+e9UI42glso6R3/CvuJ8Xm0GHfYT/AGiakwSnnNlZkvc3YC4zDsr2vvAm/OtTwsnqOm3CCL2487clNNIYouibkZL7wrGKmmqpFNVT0qVqVLSpqKFIIF7ELoVPJv8AoeSQxyRukjbhLdoXrHvY8Meb32Lpx5wWtYvXSbJUqNDtntsCeR7m5eW3lHWGE4XZtKVNMJOk3rKN0fcYNOJpKq61KXAzaF8u4I++Lajnv3x7XUYZ92Pqn0/S8pqjF0H9YJ6jMV1EERBEQREERBFUcU48lFTtOfU7It9Xc7D+pPIAxPTU7p5AwKGaURMxFJXR/wAPTKqacSrO0zHNJUjS/J7clGyDwv3GNOtqGxN+ni8fj5VOmhL3a2TwWmxkLRSZxVw1NWctdQWFSv8AeS9As5eYOwvy1tfQ3BAi/TVLSzUzdXd2KrNC7FrI9vuuS01XiM+neopvZZNO4m2ZgzzJo2AsBZQd7jX9PcUVOxwY7EXC3YAvLPlcC4WATxGeraIIiCIgiIIvCYIoc3FqdTZp8pT3F1H9YmbTzOzDCfAqF1RE3rOA8QvZOKSHNlnS2Pg6n9DHjoJW9ZpHgV62eJ3VcD4hTIiUqIIiCIgiIIuc2SrWzKDYhhcA2YbEX2PjHoJGxeEA7VnNbRGhaulzaSZUyKxmdZklczAm5yONxlY3DeouSQNVjxOI3NeGubuPuPyqLm6suBbcO4K/4BwtxR0xqpY66Vm6rOvblobgDXVezpbusDtFatlaZnas5G1+BU1Ow6sYxmE1xSVlIXSPwmZo9spgRUyrMcu7hdiLfGttOZAtrYRpUNUG/ak6p58iqVVT4vuM2hWvAXFIr5F2sJ0uwmqOfc48G+hBHcTXraUwPy2HZ8KWmn1re0JnikrKIIiCIgi8ZgBc6DmYLxZKAccxHn7HT+Yut/1mEeFlHeNd7Khp/wD7dz6e6y/91N/8halWVKU8l5jdmXKQsbDZVGwA8BoIx2tc9waNpWkSGtvuCT+GOkiXV1AkNIMvPfq2zBrkAmzCwykgciddIvVGjnRR4w69tqqQ1jZH4bWT1GcrqIIiCIgiIIvGa28ESfjnGoUlKcBjzmH3f3R8Xnt5xsU2ii7pTZdm/wAeHOxZNRpIDKLPt3fvnak6uxGbON5sxn8CdPRRoPlGzFBHF1BbnisqSZ8nXN+eCixMo0Wgim4fi0+R/dzGA+7uv8J0ivLTRS9dvz5qWKeSLqH48k6YDxik0hJwEtzoGHuE+vunz08eUYlVox0YxR5j1/a16bSLXnDJkfT9c5prjLWmiCIgiIIiCIgizLGOlMyap5ayA0qW5RiWIdspsxXkNQbA3v4X014tFh8YcXZlZ0ldhfhtktKlTAwDDYgEeRjIIsbLRBusr4tonwmuSup1+xmMRMQbXOrL4BgMy9zA8gBG1TPFVCYX7Rs+fDYexZk7TTyCVuw7Vp9DVpOlpNlm6OoZT4H/AK2jEewscWu2haTXBwBC7xyukQREESJ0r48ZNOKaXfrajskDU9XsfVjZfEFu6NPRlOHv1jtjffnPyVKtlwswDaVfcFYAKKlSVp1h7U097nf0GijwEQVU+ukLt27uU1PFqmBqt62lSbLeW4ujqVYd6kWMQNcWuDhtClc0OFilPhzo6p6SeJ4mTJhW/VhstluLXNh2jYnuGu21rs+kJJWYLAcVVio2RuxBOcUFbRBEQREERBFnfGHERmsZMo/ZKbMR8Z/+I+vlaPodHUIjAkf1t3Z+/ZYNdWawmNnV9/179yV41VnIgiCY9REERHiIgidOC+Izdaeab30lse/7p/p8u6MTSVCLGWMd4/Pz5rWoKw3ET/A/j4TxGItlEERBEQREESpiPR7RTqgz3V7k5nQNZHbmSLX152Iv6mLrK+ZkeAH5VZ1JG5+MpqAtFJWVCxzC0qpEyRM91xa/MHcMPEGx9IkilMTw9u5cSMD2lpSF0W4m8ibOw6fo8tmMvzB7ai/I++O8FjGjpKIPa2oZv2/j4KpUby0mJ25aVGOtFEEXhMEWWcMj9p4vNq21kyLdXfbS4l/o0zwMbk/+mpRENp2/n4WZF9+cvOwc/tXuPY5XNWPLw9UmLTIOuVrWd31Cgm2oUX0YfFe9gIrQwQCIOmNsWzw54KeSWQvtGL22o4f6S6WfZZ/9nmfiN5Z8n5bfEAPEwm0bKzNnSHr5LyKtY/I5FO4N4z1cXsERBEQREEVBxniZkU5CmzzOyveB8R+WnmRF/R1PrZbnYM/hUa+fVxWG05LMo+nXzyIIpWG0TT5qSl0LG1+4bk+gBMRTSiKMvO5SRRmR4YN61DDMDkSFARATzdgCx8z/AEGkfLTVUspu4+G5fRw0scQs0eO9csY4ek1Cm6hX5OoAIPjbceB+kd09bLCcjccOdi5npI5RsseKy+pkNLdkYWZSQfMR9Sx4e0ObsK+ce0tcWnaFyjpcr28EWrcNYl7RTq594dl/zD/cWPrHydZBqZi0bN3dzkvpqSbXRBx27+fVWsVVZRBEQREEUXE50xJTtKQTJiqSqE5cxHK/Inl4x0wNLgHGwXLiQLhJ1fx1VU6dZU4a0tL2zdeh1OwAyxoMoopDhZJc9xVV1S9gu5mXerLhWuxComNNqJMuTTsv2cu56y9wQx8LXBvl5aRDUx08bcLCS7edy7hdK43cLBLXShRtS1NPiMkahgr8rsNVv+ZcyE9wAi3o94ljdA7w59VXq2ljxK1aNQ1azpaTUN0dQynwIuIx3sLHFp2haDXBwBC7xyuks9I2K+zUE0g2aZ9knm2ht4hcx9IuUEWsnA3DPy/arVUmCIlQeAJEuhwxZ04hA4M6Y2psptl2193LoOZMT1rnT1OBudshz3rimAihue9SqOmp5lNVJh9RL6yeXdnzZyHfckXzDTa+176xG50jZGunabC3ZsXQDHNcIzmVXYlw4rTMPoFlXp5C9bNmlNGy6ZM1rXdiSy9zXiaOpIbJMT0jkB+fAbFG+EEtjtkM+fynyM1XUQREERBEQRZ10gVOaoVOSIPm2p+mWPotEx4YS7ifbkrA0m+8obwHvyEsRqLPRBFe8Ez1SrTN8QZR5kafpb1ihpNpdTm26xV3R7g2cX33Wnx8wvokQRZNxJOV6qcy7ZrfIAH6iPraJpbAwHh75r5ircHTOI4+2SrIsquiCJx6OamzzZfeA4HkbH9V+UY2mI+i1/hz6rV0U/pOZ48+ie4wltIgiIIiCIgiRuJsNL1on1rqtBTIroDs00m1mG7G4v4jIADdo0aeTDDgiHTd7c/lU5WXkxPPRCYOJMcallpMWnmT1LWbqtSq2JzWA2030G2sVYIRK4tLgO9TyyFguBdRsVSXieHP1RzLNQmWTpZ11APcQ4sfWO4y6mnGLcc+5cvAmiNt6pOh/FetpGkse1Iaw78jXI/zZx5ARNpWLDKHjf7jkKGhkxR4eCfIzFeWY9K8wz6miolJ7TAtb8bBFPoA/wA42dGDBG+Y82z+Fm1pxPbGmri/iOnoJUtZssusy6rLUKRlUC98xtYXA57iKlLTSTuJabW3qzPMyJoxJCrsKas7dNgzySdVmCcJVu4hCAo9I02SiLKSa/Za/qqTmazNsdvGyfOAcOq5EhlrJjO5bsgvnypYaZvO+lzyjMrJInvvELDyV2mZI1tnnNM0VFYRBEQREERBFlXGb/22d+7/ACJF2LTsVKwQuYSR3b8+K+U0lOGVTwRw9gqXrIk/zPB/5u9PlUfqm8CjrIf5ng/83enyn1TeBXom21FwRqCNwY8P/wDTQHbG70+U+rbwKcML49ZVCzpecj41IBPmNr+I+UY82kKcm8bXDsNve/PFasOnQBaRpPauOMccPMUpJQywdCxN2t4W0Xz19I7p9JUzDikY49mVvfNcz6cxjCwEdu/9JUD+Ea3+Z4P+jvT5WZ9U3gjrIf5ng/8AN3p8p9U3gUdZD/M8H/m70+U+qbwKZej5/wC1n/lt+qxDPpmOsbq2tIO3O3dx7VqaImD6ggDcfwtKiovpUQREERBEQRJ/SdSF6aU5QzJcmek2cg3aULhvoflc8ovaPdaQi9iQQO9VasXYDa4BzXOp6ScPRB1TNNawCS0lsDfYDtAAenyMet0dOT0hbtuF4ayIDo5qZ0dUE6VSEzlyNNmvNEvbIrWstuWxNuV9dbxxXPY6XoZ2AF+Nl3Stc1nS35pW4c/seO1EjZJ2YqOVyBNHy7axcqPvUTX7x/HwVWi+3Uubx/lahGItJZjTD2jiJjushTb91Av87kxtH7dAO35+As0dOr7loGK4LT1IAnyUmWvYsNRfezbj0MZkc0kZuw2V58bH5OF0l4pwjS0d3kYg9Cx1CmaCh/dYhm9SfKNCOrllyfHj8Pyqj4GR5tfhT5RS2WWiu+dwoDPYDMwGpsNBc62jNcQXEgWCutuBmu8cr1EERBEQREEWUdIX2Vf2tBORWVuWYdgj5Kp9YirKJ0sAnjFy3Ijs2g+pv+l8vpumJk1jeGao4wl8+oVViSo6rv8AeP3e6Nek0PNUQOlH/wCRx4/riexWo6Vz2F3kpoN9RtGSQWkgixCrEWyKjV9WJS35/CO8/wC0XtH0L6uUNHVG08B88PhTQQmR1t29dKWoWYoZfUcwe4xFV0klLKY5B3HiOI5yXEsTo3WK6THCgkmwHOII43SODGC5O5cNaXGwUSgxBZpYbEHQd698aOkNFyUbWuOYIzPA8PjirE9O6MA83UyMtVk0dF46yonzF92WgS/Is7XNvIIPnG/T0bqeAPkFnO3bwB832dg33X0+g6csxSO2rS47X0KIIiCIgiIIvDBFnYxCvXNNlYXS0otd5s50FhzLEZG9Y1dXAbNdKXdgv+1RxSDNrAO0o4E4jrqurfrCr06qwLS0yy8+hFmYBid9PG9tjHlZTwRRDDk7t22Snmlkeb7FF6RR1GKUFSDa5VT5I4zfNZlo7oenTSR85j9Liq6MzHrToxVorMujVesxLEZ3PMwHk81j/oEbVecNPG3u9B+1nUovM9yOOaatWpeZNepNCbaUrgMgsL5l0vqCddNd+UKN0JjDWgY+1e1AkD7m+HsU3hThbCJwEyQTUMNT1jtnB/Egy8+9bGI6mqq2HC/o9w/OfuuoYad2bc1oMZivIgiIIlyRxrTEkPnlkGxDLfX9y8VBWx77jnsuspmmaYmzrtPaPi6uqOvlTReXMV/ykG3mOUWGSNf1TdaEU8couxwPcpMdqVI/SzgZn0nWqLvIJbzln3/lYN5KY0dGz6uXCdjvfd8KnWxY47jaFi4qntbO1u7MY2DRUxdjMbb8bBYOrZe+ELlFldrpKqHX3WYeRMQS0sExvIwE9oBXDmNd1hdfDsSbkknvOsSsY1jcLRYcBkugABYL2XMKm4JB7wbR5JEyRuF7QR2i6EAixC9mzmb3mJ8yTHENPDD/AE2BvcAF41jW9UWXwDbaJSARY7F0usyqcixdiO4kxXjoqeN2JkbQewBcNiYDcNC3no7wM0lEisLTJh6yYOYJAsvooAPjeMKun1sxI2DIL6Kli1cYG9M8U1YUStxOTJ/vJiJ4Ei58huY4fKxnWNlDLURRddwCqP8AtlTF0RM7l2CghbC5IGuax590V/rY7gC5vzvVH/F6dzwxlySbbOPfZMUW1qIgiIIsl4nSvqqyZLmUs6dTS3PVy0JlS2HwszkHMbb2PfYrG3TmCKIFrgHHecz5LMlEr5CC24HgEzYG2KBpSGlpaanUgFA12Cc8uQlb+g1inN9LYnE5zlZj11wMIAVV03SL09O/NZhW/wCZSf8AQIn0S77jh2c+6h0g3og9qvv+1Q7xFP6ZWNaUudC5zNXP95pf/un+sXdK5Bg7/wAKtQG5ee78q8rukKVKmPLakqzkdlzLLXKcpIuCWFwbXEV2UDnNDg9ufap3VQaSMJVJhuJ4dUV8h5VLUyJ5c2bIiIxytfOA58TcC5Nr3ixJFURwODnAt8SfDJQsfC6UENIK02MhaCIIiCLKcaoFWveW5IR5gNxyV7G4vyF/oYxJWATFp2X918VVwNbXFj8gT7qzreBp8s5pEwPbUfA3ob2+oiZ9C9ubTf0KuS6EmjOKF1/QrjTcTVlKwSepcfdmAhreD8/M3jltTLEcL8+/5/lcM0lV0rsMwuO3b5/ynHB+IJFULKbNzlta/pyI8vW0aEVSyTZkVvUukIakWac+B2/tZD0g8INRTTMlgmnc9k/cJ+A+H3TzGm4j6uiqxM3C7rD17flUqumMZxDYlCLypogiIIiCIgiIIn/ox4OM+YtVOX7FDdAf8RxsfFQfmRbkYzNIVgY3Vt2n0WhR02I43bFpeN8TyKa6k55n3F3H5jsv6+EfLzVTI8tpU9XpKGnyJu7gPzw5yShOx6urGKyQyr3S+X5nO3zAigZ5pjZvp8/wsJ9fW1jsMQsOz8n+FJouBJjdqfNCcyB2j6k2APziRlC45vNvVTRaDkd0pnW9fX+VX8H0gmVq5blELOL75Rot/G5WIqVodMLbBnz6KpouJr6wYdgufj8LUY2V9kiCIgiVKbFpxqcVll+zISUZIsvZLSmY8rntAHW8XXRMEcTrbb381XD3Ynjha3kq+sxyccPoZwm2mzJsjrCMoLBjZhYCwB8IkbAzXyNtkA6y4MjtW03zyXnTMl6FPCep/wAswf1j3RR+8e78hcaQ/pDv+Vlf7Wf7xjZ1IWbrStC6FdDWp91pf/uD+kZmlc8B7/wr2j8sQ7vyrTF+NquS062GTOrlMw61nYKVUkZheXsQL6E7xDFRRPDfuC53fjapn1MjSehkOeC8w/i2uafTLOpEkyZ7ZQ+bMT2SwtY6ctxHj6WAMcWPuQjZ5S5uJtgU9xnK4iCIgiRukjDtJc8DbsN5br/qHqIza+PY/wAF85p6nybMO4/j8pj4XxH2imRybsBlf8w/30PrFumk1kYO/n+VraPqNfA12/Ye8c3VhV0iTVKzFDKeRF/+j4xK5jXCzhdWZImSNwvFwkfHuCmT7SlJIGvV37Q/Keflv4mM6aiIzj8vhfPVmhnM+5T+W/wK+cF4oV1NPXAMjdksw+kwf6uXPvjqmrnMIxnZv+fnzXtFpb/hqfP5+fPiqDirowmITMoj1kvfqie2v5SdGHmb7e8Y+tptJtcLS5Hju55yV6ahPWjzCz2okPLYo6sjDdWBVh5g6xqtcHC4N1nuaWmxC5x6vEQRd6KjmTnCSkaY5+FASfpsPGOXvawXcbBdNY5xs0LSOFejLLadXkBRr1IOmn/iMNLDuHz3EZFVpQWIi8/j5WjDRBvTlPParXHeKme0ijBVPdDKO03IBAPdHlr5c/k56xzzhZ57ysyt0q+Q6qm2cRtPcpOA8EbPUn/0wf5mH6D5x7DRb5PJS0ehf76jy+T8eadKeQqKFRQqjYAWH0jRa0NFgvoGMawYWiwVLxpiXU0zAHtTOwvrufQX9SIrVcmCO285LP0rUamnNtpyH59FW9HOH5ZTzjvMNl/Kt/1a/wAhEVDHZped/wCP2qmgqfDEZT/d7D9+ycIvrdRBEQRIHEPD2GT6/LOmzDVTrHq1OgyoLXspy9lb6mNOCoqWQXYOiN/j39qpSRQuk6RzKiYVw/gZmIZVQDMzLkBnWJe4sADa5JtpzjuSetDTibl3LlkVNcYT6qd0ytahTxnL/K5/pEeix9493wvdIH7Xisj9hbuMbmsCy9WVpXRgclfiMrnnOn5Jjj/VGRpDpQRu5zAWlSG0r2q34l/adU06mkyJSU7dgzpjaspAuQL3HP4TEFP9NEGyOcS7gFLLrnksaMuK4UXD1eailSe8o01G15bLfO4AsmYfetYHYb+9pHT6iAMcWA4nbeA48+y5bFLiaHWs1P0ZquogiIIouJ0Sz5Tym2YW8jyPobH0jiRge0tO9QzwtmjMbthWf8K17UdS0mborHK3cGHut5Hv7iDyjLp5DDIWu8V8xo2d1HUGGTIHLx3Hu/laVGuvrUQRLXFPC61AMyXZZ3yD+B8e4/PwqVFMJOk3b7rJ0joxtQMbMn+/f8qj4S4iaQ/s1RcKDlUtujfdP4f08tqtLOYzq37Pb9e3cs7RukXQu1E+zZ3dh7PbuTvX4dJnrlnSkmDudQ367RsMkew3abL6VzWu2i6U8f4RwuQnWzKU2uB9m8wanwDgRLJpSeFty70BVCrFPTs1j25dn8hdcC4PwyZLWdLpdGvYTGdtiRqGcjcQZpOeVmIOy8AuqZlPNGJWNyPHy4pppaSXJXLLRJaDkqhQPQaRC97nG7jdXQGtGWSQOJccesmCnp7mXewA3mN3n8I39Lnwx553TOwM2e6+V0hWvq5NRDm33Px/J7GrhrhxKVbmzTSO0/d4L3Dx3P0F2npmxZnatqg0cymbc5u3n8DnP0V7FlaS8JgizPGalsQrFlyz2AcqHlb4n+l/ICMeVxqJbN2bvyV8hVyOr6oRs2DIfk87rLSKWnWWioosqgAeQjWa0NAaNy+sjjbGwMbsC6x0u0QREESBw/VyJNfXrUskupacWlvMsLyiOwEZtNBy5+NjbTnY98MZjzbbMDjvVKNzWyOD8jf03Kpq8Eo5L4dS0zJNqRUo7zFyl+qUs7Zyp0sLWB5L4RO2aZ4kkkybY5duxRujjaWMbmbqf02zrUshO+bm/hRh/qiLRI+449n5/S6rz0AO1Tf+yf4T/wBekQ/Vdql1PYqjC/7PxFOS1hOVreOZVmH/ADKR5xYf9ygaeH8flQM6FWRx/lXXFhn1VbKoJc5pEsyTOmunvMMxXKLeXfbtXN7WMFNgihMzhc3sFNNifIIwbC1yq3GuApFFTzKmmnTpc+SpcOXHatrlIAAN9rcyRe+0TRVz5niOQAg5WUb6VsbcTCQQnzBqzrpEmcRbrJaPbuzKDb6xmSswPc3gSrjHYmg8VMjhdogiIIlHjrAOtXr5Yu6jtAfEn9SPqPICKNZBiGNu0LE0vQa1utYOkNvaP0vOCeJBMUSJrfaAdhj8a935gPmPWPKSpxDA7bu7V5onSIkaIZD0hs7f2m+L63EQRKXHHD/WoZ8sfaKO0B8Sj+o+o07oo1lPiGNu0bViaXoNa3XMHSG3tH69l7wJjvWp1Mw3dB2SfiT/AHG3lbxhRz4hgO0eyaHrtazVP6w9R+l26Qv+E/fX+sdVv9PxCk03/tfEKTwP/wAFJ/f/AJ2jqi/ojx9ypdEf7Nnj7lU/H2O5R7NLOpH2hHJeS+u58Ld8QVs//GPH45/Ko6arsI1DDmdvx4+3erHg7APZ5edx9s41/Cv3fPmfHyialp9WMR2nn+Vb0XQfTsxP6x9Oz5TJFtaqIIkjjjiMWNNKNydJjDl+AePf8u+2dWVH/G3x+PlfPaX0iADBHt3n8fPkrLgvAPZ5fWTB9q41H3V+758z6DlEtJBq24nbSreiqD6dmN/WPoOHz+kyxcWsiCIgi5VNQstGdzZUUsx7lAuT8o9a0uIA2leEgC5WdY/xbg9XYTZMyoI2KS2DgdwbMpt4XjVgpKuLqkN8f5VGWop37RdSOAKyiM61HQzpYZSTPmaiwtoGLNubdkHl4RxWsmDbyvB7ByF7TOjJ6Dbdqg9KFp9fQU2+oJHhMdV/RDEuj+hBJJzkP2uKyzpWM5zWnxiLRWX9Jv8AZq+irBewIDW7ka59SrkekbWjvuQPi5z/AIWdV9CVkib+J+HTVGVNkzjInyr9XNUXBU7qRfUH/fQ3ilT1Aiu1zbtO5WpYsdnNNiEn45hgUj9rYqXQWPs8sWLd11TW3jl8iIvQyk/7aKx4nn8qrIwD+tJ4J04Q4jkVstzIUospsmRgAQthlNgSADqB+UxQqad8LhjzurcEzZB0dyvorKZEERBEQRI3FnCpBM+mB72RdwfvJb9B6Rm1VLbps8vyF87pLRZvroPEfkLpwzxmDaXUmx2E3kfzdx8du+3P2CtHVk8/ldUGmA77c+R4/PynRWuLjUHYxorfBuvYL1ZnxFSNQ1azZQspOdBy/Enlr8mEY87DBLib3j8jncV8jXRGhqhLHsOY/I53FX/GtUs2hWYvusyEeoMWqp4fCHDfZaelpGyUQe3YSF04drlkYYk1tlDkDvPWMAPU2EKeQR02I9vuV3QziHR4kO6/uVRcGYe1TUNUTe0EOY32Mw6j5b+HZivSRmSQvdu9+fwszRVO6pnM8mdvf9bfJaNGsvq18zJgUEsQANSSbADxMeEgZleOcGi52JG4l4xzXlUpOuhmDfyTn+98uRjNqKy/Rj8/j58uK+dr9L4rxU/n8fPlxUjhDhTqyJ08dvdEPw/ib8XcOXntJTUuHpv28FJozRWrIlmGe4cO09vt37HOL630QREERBFxrKVJqPLcZkdSrDXVSLEaa7R01xa4OG0LxzQ4WKz3FsJr8NlTRRu0+lZWHVtrMk3BGZLbgHXT1G7RqRywVDhrRZ3Hce/n4VF8csIOrzHsmTo9q5MygkCQbiWoR9LWmAAt9TfS+8VK1j2zOx7/AGVimc0xjClLDD7XxBNmbpThgO7sAS7fxszekXJftUIbvd+c/bJVWfcqieH8LUIxVpJS6UcL6+gmEDtSSJo8hcN/kLH0EX9Gy4JwOOSq1keOI9ma+OEp/wC0MKROtdHC9UzoxDqyWsbjW5XKT35iI6qW6ipJtcbfNeQHWwjNKmM0FLTzPZKMKag6z6uewIkrzOZuyr67gAi9h2iLXopJZG62Xq7mjf8AI7/ZVpGMacDNu8ncmDg3GKCQ6UVGJk5iSZs5UOXNY9pzvYkWFgQL7xVqoZ3gyy2HAfCngkib9tmfanyM1XEQRc505UBZmCqNyxAA9THhIAuVy57WC7jYKireMqWXoGMw9yC/1Nh8jFZ9ZE3Zn3LNl0xSx5A37vnJVE/pBHwSCR3s9voFP6xAa/g31VF+nxfos9f0lfG8USobOJKy3J7RVjZvMWtfxinLIJDfDYrGrKplQ7EGYT788V9YRxBPptJbXX7jar/uPS0exTvj6pyXtLpCenyYcuB2c9ycMO47ktpNRpZ7x2l+na+hi8yuaesLeq3oNOQuykBb6j59F14nmyKumfq5qM6dtQGGbTcW31Fx52j2oMc0ZwkEjNSaQdBV05wOBIzHHLs7koyq/NQTJJPuTFZfyte49G1/eiiJLwlnAj1WE2fFQuiO4i3cf37rzEcQ/sVLIB++7f8A7HC/6tPKPHP+01nefUpUVH+kihHaT5m35TvhE+noqdJcyaisBmcZgWzHU6DU2225CNGJ0cLA1xF19DTPgo4Ax7gDtPG57PRQMS48lLpJRnP3m7K//I+VhEb69o6gv6KtPp2JuUQv6D59knYtjk+pP2j9nkg0UenPzNzFGSZ8nWKwKmvmqOucuG7nvXXAsYSmObqFd+TMx08haw8949ilEZvhuVJR1jKY4sF3cb+yZZHSCvxyCPFXB+hA/WLYr+LefRa7NPtPWZ5G/wAK4oeMKSZpnMs90wW+uq/WJ21kTtpt3q/Dpalk/use3L12eqvJUwMAVIIOxBuD6iLIIOYWi1wcLg3C+49XqIIqMcWUntL0rTQk1CBZ+yGJAPZY6E6gW3vteLH0surEgFwVDr2YywnNXkV1MqrGKmXRU0+cqqoUM9gAA0w7XtzZrC/jE0TXTSNaT2eCieRGwuSj0OYcRIm1L3LTnsCeare59XLX/LFzSsgLxGN35/SrUDOiXnetCjKV9fMxAwIIuCLEd4MAbG4XhF1l/AUw4fiVRQOTkc3lk8yBdT3dqWdfFQI3KwCop2zjaNvPes2m+1MYjv2K1xvhDDZE2bV1bnK7FhLLWXMdTYL23JNzYHntEMVXUvaIohmN/OQUslPC1xkeqDGOJZ5kAUcr2KlY5ZZVQJ09jylqu2pF2H8V+ybMVMwP+6cbt/Ad/PhvUD5nFvQGEep55K1DBZk1pEoz1Czig6xQdA1tf/rltrvGPKGB5DDluWiwuLRi2qYw9IjXRWccV8P1QYzC7z05HdlHio281FvKMiop5QcROIc7vhfKaSoKoOxkl49vD49EqRUWGiCIgiIIiCIgi9BgvQbIJghN15BeIgiIIiCIgi9EF6AnLhHh+qDCYXeQm9vib906erD0i7TU8t8V8I9/D5X0GjKCpBxlxY31Ph8+S0CNVfTqq4oxj2OmmT8hcoNFHMk2FzyHMnuianh1sgZe11HLJq2Fyz6djkzFJd2wpKhRpmSeodPUDOvfY6HxjUEDaZ2Upb4ZfCo6wzjqX8VM4AkYnKqBKdJkukAJyzyHKgCwVHAGt7aWAtfSI611M5mIEF/Zl6LqmbM11j1e1e9LeJNMaRQStXmsGYeZyoD4Frk92UQ0bGGh0ztg5KVrySIhvT5g+HrTyJclPdlqFB77bk+JNz6xlSyGR5ed6vRsDGho3KZEa7RBFnfSzgzZZVdJ0mSCAxG+W91b91vo3hGtoyYXMLth59lQrYzYSN2hMNBOp8SpZNQ0lJrLdhLPwzgCCuum+19PdPdFZ7X00hYDa/spmlszA61/lJWF1FdNnPWPREzRcI9Q3VSaeWPuq1mbndhbn3mNGRsDWCIPy7MyVVYZHEvLc+3IBTeGuJ66fXKodaiULrOEmXlkywfiWY9mYiwOu4vlvvEdRTQMhJthO65zPgOeK6imkdJbaN9tnmtLBjIWgvYIqfFeGqeouXSzH407J9eR9QYgkpo5MyM1RqNHU8+bm58Rlz4pXruAJg/upqsO5wVPzFwfkIpPoXDqm/esabQDx/Tdfvy+VTzuE6xf8EnxVlP9b/SITTSj+32VB+iKtv8AbfxCinAan/y83+AxxqZP+pUH0FT/AOZ8l1lcNVbbSH9bL/MRHop5T/aV23RlU7Yw+ysaXgapa2fJLHO7XPyW4+sStopTtsFbj0HUO61h6+y6cQcKpS0/WdYzvmA2AWxvy1P1j2alETMV7ld1uimU0GPESb9w58V0wfhBaillzRMZHbNe4BXRmA00I0HeYRUgkjDgbHP3su6XRDKinbIHEE37RtIUWq4Iql90JM/K1j/msPrHLqOUbM1BJoSpb1bHx+bKvm8N1a7yH9AD/LeIzTyj+0qq7RtU3aw+6+FwGqP/AOPN/hI/WPNTJ/1K5FBUn/jPkpUjhGsb/CyjvZlH9b/SO20sp3KdmiKtx6tu8hXNDwA286aAO5Bc/wATWt8jE7KBx6x8ufwr8OgD/wAr/L5/SasK4fp6fWWgzffbVvmdvS0XY6eOPMDNbVPQQU/Ubnx2nnuVpEyuL4mzAoLMQFAJJOwA3MegEmwXhNs0jzOLK+apn0tB1lLrlLNaZMUfEq3uB3DKxjRFJA04JJLO9AqhnlPSY27VDw/CKPElNTQs9HUobOE0yt+JAQCpsdVtfW+oIjt8stMdXMMbTztXDWRzdKPolOFHUTKakz1s1WeWpaY6iwIF7WFhc2sNhc8ooOa2SW0QyOxWmksZeQ7Ei9HVI9bWT8SnDQMRLHIMRbTvCJZfXvEaNe9sMLadnjz2nNUqRpkkMzvBahGKtNEERBFzqJCurI4DKwKsp2IIsQfSPWuLTcLwgEWKyvAKhsGxB6Wcx9mnEFHOwvor934G22B2AjcmaKyASN6w5t+QsyImmlwO6pTlxJwsKyarT6iYKZF1kDsqWBJzMw5Wt4jWxEUKeq1LSGN6R3889itywax13HLglHHuKlyGmw4dTSoypOqkQ5UDG11y/wA+7cuTG/DSm+snzcdg7udm5VZJ8sEWQG0ph4bp51BNl0wL1FJNF5M4C/Vta5VraBG3B8eepFSocydpk6rxtHH98VYiDoiGbWnYU6RQVpEERBEQREERBEQRV+N4UtTL6tmKi4N1tfTziKaIStwlVqulbUx6txsumEYetPKWUpJC3sTa+pJ5ecexRiNgaF1TQNgiEbdg/lTIkU6IIiCIgiIIiCIgiW63F6esarw8TCk7q2Q5gRfMu639619e8ai41i2yKSIMnIuLqB0jXl0YOaoOGuMFokWjxBTImSVCq2VijoNFIKg8tL7G24NwLM9IZjrYcwfRQR1AjGCTIhSuDVWfXVddJUrTzAJaEgqJri2Zwp7iLX5knncDiqJZCyF3WGfd2LqAB0jpG7PftVR0h4q9bUy8NpjftDrTyzDWx/Cg7R8bDcRPQxCGM1Enhz27Aoqp5leIWeK0LBsMSmkS5Mv3UWw7yeZPiTcnzjImldK8vdvV+NgY0NCmxGu0QREERBEu8ccMrX05XQTUu0pjybmp/C2x9DraLdHVGCS+47VXqIRKy2/cl7o94j61Ww+sH2qAoBMHvoBYowO7KL+a99iYuV1PhIni2Hhu7ed6gpZsQ1Um0KywLB5lJOmUZldbQzgzo1ger+9LmX94G4sdT565YppmytEt7PFvHtHP7kjjMbtXa7TzZVnEGJdTL/ZtAxXq0Yz5xZm6iSLlu0TfNb5XAFiRaWCPG76ibfsHE8/tRyvwjVR+J4BTOAsU9nwuXOrJ1kLESy+6pfKqjmRcEjuU9w04rItZUlsTc9/vz29q6pn4IQXlPCsCLjUHYiM5XF7BEQREERBEQREERBEQREERBEQREEXjNYXOg74Is14p4z690lSneTRvM6ubWKD2jzWW2wHe/mQLDta1PR4AXOF3gXDfn45FCaou4NGTeKY+KOE0q0R5bmXUSgOpngm5tsGYakX1vuCbjcg1KerdESHC7TtCmmpxIAQbEbCuXC1XMq0mSK+lHWyCAzOimW5OxW4tmtqbaagi17DqoY2Ih8LsnduYXkJMgLZW5hc+kDitaGSJcq3XuLS1AHYXbPb6KOZ7wDHtFSmd+J3VG3t7PleVM4ibYbVz6N+FDSSzOnD+0TRdr6lFOuUk/ETq3jYcrlpCr1rsDOqOf4Skg1YxO2lOkZyuIgiIIiCIgiIIkbpC4PNRaqprrUy7Hs6Fwu1j99baHnt3W06GsEf25OqfT9KlVU2Pps6wXfgTjJa1epndipUEMPdzgbsvcw5ry3Gm3lZRmE42ZtXtPUawYXZFVvF+FS8NwueknOzz3CvNbtO2Y3OdrbZbry1bvbWamldU1LS/YN3x7ridghhOHfvXxwhgjVpk1E9StLIULSSG+LKAOscc72v4nwHaVUwhxMZ1j1j+Bz67PIYzJZzuqNg/KkcRYtUUdei08x6lqi7PSNbsgDdG+C4U6WI7LE30jmCKOaAl4w4f7vkb11LI+OQBud9ybcAxqXVyy6K6lWKOjqVZHFrqQeYuNu+KU0LonYT6KzHIHi4VnEKkRBEQREERBEQREERBEQREEXCpq0lq7MRaWpdu8KATe3oflHTWlxAG9clwAJO5JNFNxSvliqkVMqmlsfspJQNdAxF3cgm+h0AtttGg8U0DtW9pcd5v7BVWmaQY2mw4JrqMGlTab2eaiFCoDBFyKD3qtzl11Gpt4xSbM5smsac/NWDGCzCVRcE0lZSvNpJw6ynlgGRPuPdJ0S2+munw2tsVizVvilAlbk47R+edvmoYGyMJY7MDYVM4z4slUEq5s05h9nL7/wATdyjv57CI6WldO7s3ldTztib2pZ4E4XmTpv7RrrtMY5pSsPk5HKwtlXloe61utqmsbqIdm/4+VBTQFx1sm1aRGOtBEERBEQREERBEQREESLxxwQZze1Uh6upXtWBy5yOYPwv47Hn3xp0ddgGrlzb7fpUqimxdNmTlx4T42SpBo8QUJOP2ZzrZZnLKynRWOxU6E7b2jupojH92E3G3Ld+ue1cwVQd0JMineundTKdkllyikrLQatYaKo+kZzBicATa+9XHHC24CVej/Bpn2ldVD+01GtiLZJfIW3FwBpyAUb3i7WzNyhj6rfU8/lVqaN2cj9pXDHMfm1k1qOgbKq/8TVDaWvMIRu24uDfTS1iw6hgbC0SzDuHHv5+D5JKZHauPxPBWPRnXTZ9Ckyc7OxZgGa18oNgCeex1OsR17GsmLWiy7pXOdGC4q1wDH5VYJhlZrS5hlksAASOakE3BFj6iIJoHQkB28XUscrZL4dytYhUiIIiCIgiIIvl3ABJIAGpJ2AgM8kSxiHH1HLbJLZqiYdBLp1zknwI7J9CTFxlDM4XcMI4nJV3VUYNhmexVvG+NViUUqoRWpgXtPSytNVCbKQ3ui/zu67WMS0kMJmLD0uHDn4UdRJIIw4ZcV8cNT6ETGkUkudU9cMtTUnMwtlPvu1rk32Uczzj2obPhD5CG22D4CRGO+FgJvtKiYJis3By1JVSpryAxNPOlrmuCScp21vrbcEnkQYklibVgSxkB28FcRvNOcDxluKu+DaWc9RV1s1HlLPyCVKc9sIgOrD4b3uF5XblYmvVOYI2QtN8N7kdvPspoA4uc8i19i84145lUQMuXaZUHZOSX2L2+eUanTYG8KShdMcTsm87PleVFU2PIZlUvCPBk2fN9txG7zGOZZTfQuNhbknLn3CeqrWsbqYNnH4+VFBTFx1ku1aRGOtBEERBEQREERBEQREERBEQRLHGHBcivGY/ZzgLLNA38HHxD6jkdwbtLWvgNto4fCrT0zZewpQoOJq3CXWRXy2mydkmA3NvwObBx+FrMNNhYRoPpoasY4TY8P1u7xkqjZpac4ZBccU8zZ0nE6V1p6kqrixeXbMv4WDC4vzGhI5xnAPppAXt2cVdu2ZnRKX8V4Il0lNMmUc2fKmy5TFsrFhOsp0dDoSdhawF72i1HWmWQNlAIJ8u4qB1MI2kxkg+6+MFrvY8AWbezdW+T80x2yfIsD5CErNdXYe0egzXkbjHTXPN1e9HmF+zUEhSLMw6xtLG76gHxC5V9Ir1susnceGXkpqZmCMBMkVFYWX4XUVdR7fOTEGkrJnTMiuFdMoJIBz+6LWH9DtGxI2JmrYY73A7FnsL3Y3B9rErtiHGlUMJkVa5VmtN6tjluCB1guAdr5R63jllFH9U6I7LX9kfUvEDXjaT8qZiWJ4jQzqYTp8moSfNEvIJeRxcgXUDfffXWw5xHHFTzsdhaWkC+267c+WJzcRBuu/FFROqMQk0CTnkyjLM2a8s5XYXYBQeXu/5je9o5p2sjgdORc3sL7F1KXOlEYNhtKg4lSvhlVTFJ02bS1L9TNlzXLgE2FxfwN/3SL66SRuFTG64Ac3MEZLh4MLxY3ByzXXpHwlKanp6mmlpLNLNVrIAoysRyUc2CfMx5QymR7o3m+Ic+iVTAxoe0dUpynSpVXTkHtSp0v5qwuCPGxuDFAF0Ul94PsrZAe3sKReGabFpUo0ctJcpJcx1FVMF+xe/2afFqSQTpY20tGjUOpXO1pJJIGQ/JVOFs7W6sC1t6d1nLS06mpng5FAaa9lzHvt3nuGp8Yz8Jlf8Abbt3K3cMb0j4pAxjjqorXNNhkttd5trNbvF9Ja/ibXXSxjTioo4RrKg+HO3uCpPqnynBCPFXfBvAUukInTiJ1RvmOqoeZW+pa/xnXutrerV6QdL0GZN55spoKQR9J2ZTpGcriIIiCIgiIIiCIgiIIiCIgiIIiCLhW0cuchlzUV0O6sAR9Y6Y9zDiabFcuaHCxCzzFujmbIfr8NnNLcf4ZYj0V+Y27L3B5mNaLSTXjBUNuOP6/IVB9GWnFEbL4oekWopWErEqZgf/ABFGUnxynst5qQPCOn6PjlGKB3hz+V42rew4ZQmdqvDsVldV1izBfNkzMjgi+uXRtLnkRFMMqKV2K1u3aFZxRTjDe674Hw7MpZmlZOmSMpAlTbOQdLEPuABcZbc45mqGyNzYAeIy9F1HEWHrEhXztYE2v4RWUyzjgngKTMps1dTkzzMY9pnUgafdYXFwT6xrVde9sloXZW7FQp6RpbeQZqX0rUITDUSUgCpMTKqjQCz7AeccaNeTUEuO0H8LqsYNUAOKhcQcOy8OnUdTRrMX7YJNsWe8s6m976WDfPvAjuGodUNfHLbZluzXEkLYnNczjmrvjHBqj2inrqRBMmybq8skDPLN9ATpcZm+YPKxr0s0erdDKbA7+B5spp43YhIzaFDraWsxKdT9bTey08mYJrF3VndhsAF25i5778rGRjoadjsLsTiLLlzZJXC4sAnLFKBKiTMkvfLMUqbbgHmL8xuIoRvLHBw2hWntDmlp3qvaspMOkJLecstEWyh2u5A7h7zegiUMlqHlwFyVxijibYmyUMU6TjMbqsPp2mudmZSfUS17RHiSLd0Xo9GhoxTOsOd6qPrSTaIXKj0XAlZWuJ2JT2A5SwQWA7tOxLG3ug+hj19fDCMFO3x5zPiuW0kkhxSnwWh4ThMmmTq5EtUXw3J72J1Y+JjJlmfK7E83WgyNrBZospsRrtEERBEQREERBEQREERBEQREERBEQREERBFwraOXOUpNRZiHdXUMPkY6Y9zDdpsVy5ocLEJKxnotpJtzJZ5Ddw7aX/Kxv8mAjRi0rK3J4v6HnwVOShjd1clV/sHHKT+4qevQbKWDG35ZwsPJWif6iil67bHnh+Qo9VUx9V1+e1fQ47xORcVOHk25qsxB/FZ1PpD6Gmf/AE5PY/CfVTN67F2pul6Qf7ynmqeeVkb9SseO0S/c4ev7XrdIN3gqanSvRH4KgeaJ/R4jOipuI9fhdf4hFwPPih+lehHwTz5In9XgNFzcR6/CHSEXaos/pdph7kicfzFF/RmjsaJk3uHr+l4a9m4FRf8AvErp4/suHnXYkTJg/wAqqPrHf+HwM/qSew+Vz9ZK4dBn5Xhw/Hqv+8minQ8gypp4dVd/QmPNbQxbBiPn75eSYKqTabKdhfRXIBz1M557HUgdhT5m5c+eYRFJpV5Foxb1XbKBu15unbDMLk065JMpJa8woAv4k7k+JjOklfIbvN1cZG1gs0WUyI12iCIgiIIiCIgiIIiCIgiIIiCIgiIIiCIgiIIiCIgiIIiCIgvEq8Y7Hy/2i7SqCTasaxn32j6KLYsaXao+H+8POO3rhm1bBwX8Pn/tHz9VsK2YU7xmq0iC9RBEQREERBEQREERBEQREERBEQRf/9k="/>
          <p:cNvSpPr>
            <a:spLocks noChangeAspect="1" noChangeArrowheads="1"/>
          </p:cNvSpPr>
          <p:nvPr/>
        </p:nvSpPr>
        <p:spPr bwMode="auto">
          <a:xfrm>
            <a:off x="155575" y="-1804988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college.lattc.edu/rrptraining/files/2012/09/ep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75" y="4289134"/>
            <a:ext cx="1562436" cy="156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835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Retrospect</vt:lpstr>
      <vt:lpstr>Genetically Modified Foods </vt:lpstr>
      <vt:lpstr>Overview </vt:lpstr>
      <vt:lpstr>Review </vt:lpstr>
      <vt:lpstr>Learning Objectives </vt:lpstr>
      <vt:lpstr>Myth vs. Fact </vt:lpstr>
      <vt:lpstr>The Evidence </vt:lpstr>
      <vt:lpstr>Top 10 GM Foods </vt:lpstr>
      <vt:lpstr>The use of Biotechnology </vt:lpstr>
      <vt:lpstr>Regulation/Labeling </vt:lpstr>
      <vt:lpstr>Safety </vt:lpstr>
      <vt:lpstr>Testing </vt:lpstr>
      <vt:lpstr>Consumer Response </vt:lpstr>
      <vt:lpstr>Producer/Corporation Response </vt:lpstr>
      <vt:lpstr>Marketing vs. Evidence Debate </vt:lpstr>
      <vt:lpstr>Current News </vt:lpstr>
      <vt:lpstr>Video </vt:lpstr>
      <vt:lpstr>Are GMO’s safe to eat?</vt:lpstr>
      <vt:lpstr>Should GMO’s be labeled?</vt:lpstr>
      <vt:lpstr>What do you think? </vt:lpstr>
      <vt:lpstr>Conclusions </vt:lpstr>
      <vt:lpstr>Questions? </vt:lpstr>
      <vt:lpstr>Presentation Quiz </vt:lpstr>
      <vt:lpstr>References </vt:lpstr>
      <vt:lpstr>References continued </vt:lpstr>
      <vt:lpstr>Reference continued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Genetically Modified Foods</dc:title>
  <dc:creator>Kayla Slater</dc:creator>
  <cp:lastModifiedBy>Kayla Slater</cp:lastModifiedBy>
  <cp:revision>33</cp:revision>
  <dcterms:created xsi:type="dcterms:W3CDTF">2013-11-15T07:02:45Z</dcterms:created>
  <dcterms:modified xsi:type="dcterms:W3CDTF">2013-11-19T02:16:07Z</dcterms:modified>
</cp:coreProperties>
</file>